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8"/>
  </p:notesMasterIdLst>
  <p:handoutMasterIdLst>
    <p:handoutMasterId r:id="rId29"/>
  </p:handoutMasterIdLst>
  <p:sldIdLst>
    <p:sldId id="256" r:id="rId3"/>
    <p:sldId id="293" r:id="rId4"/>
    <p:sldId id="342" r:id="rId5"/>
    <p:sldId id="352" r:id="rId6"/>
    <p:sldId id="387" r:id="rId7"/>
    <p:sldId id="388" r:id="rId8"/>
    <p:sldId id="418" r:id="rId9"/>
    <p:sldId id="389" r:id="rId10"/>
    <p:sldId id="374" r:id="rId11"/>
    <p:sldId id="390" r:id="rId12"/>
    <p:sldId id="404" r:id="rId13"/>
    <p:sldId id="391" r:id="rId14"/>
    <p:sldId id="419" r:id="rId15"/>
    <p:sldId id="420" r:id="rId16"/>
    <p:sldId id="421" r:id="rId17"/>
    <p:sldId id="408" r:id="rId18"/>
    <p:sldId id="422" r:id="rId19"/>
    <p:sldId id="410" r:id="rId20"/>
    <p:sldId id="411" r:id="rId21"/>
    <p:sldId id="399" r:id="rId22"/>
    <p:sldId id="409" r:id="rId23"/>
    <p:sldId id="425" r:id="rId24"/>
    <p:sldId id="427" r:id="rId25"/>
    <p:sldId id="423" r:id="rId26"/>
    <p:sldId id="417"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7EA"/>
    <a:srgbClr val="4BACC6"/>
    <a:srgbClr val="080808"/>
    <a:srgbClr val="14FE5C"/>
    <a:srgbClr val="000000"/>
    <a:srgbClr val="0D1953"/>
    <a:srgbClr val="90A800"/>
    <a:srgbClr val="B2D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3537" autoAdjust="0"/>
  </p:normalViewPr>
  <p:slideViewPr>
    <p:cSldViewPr>
      <p:cViewPr varScale="1">
        <p:scale>
          <a:sx n="141" d="100"/>
          <a:sy n="141" d="100"/>
        </p:scale>
        <p:origin x="1416" y="184"/>
      </p:cViewPr>
      <p:guideLst>
        <p:guide orient="horz" pos="1620"/>
        <p:guide pos="2880"/>
      </p:guideLst>
    </p:cSldViewPr>
  </p:slideViewPr>
  <p:outlineViewPr>
    <p:cViewPr>
      <p:scale>
        <a:sx n="33" d="100"/>
        <a:sy n="33" d="100"/>
      </p:scale>
      <p:origin x="246" y="58548"/>
    </p:cViewPr>
  </p:outlineViewPr>
  <p:notesTextViewPr>
    <p:cViewPr>
      <p:scale>
        <a:sx n="1" d="1"/>
        <a:sy n="1" d="1"/>
      </p:scale>
      <p:origin x="0" y="0"/>
    </p:cViewPr>
  </p:notesTextViewPr>
  <p:sorterViewPr>
    <p:cViewPr>
      <p:scale>
        <a:sx n="66" d="100"/>
        <a:sy n="66" d="100"/>
      </p:scale>
      <p:origin x="0" y="738"/>
    </p:cViewPr>
  </p:sorterViewPr>
  <p:notesViewPr>
    <p:cSldViewPr>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31B027-3912-4D57-9EDA-577E64811E3A}"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973346-B3BE-4FB2-BE72-5652A70C07DB}">
      <dgm:prSet/>
      <dgm:spPr/>
      <dgm:t>
        <a:bodyPr/>
        <a:lstStyle/>
        <a:p>
          <a:pPr>
            <a:lnSpc>
              <a:spcPct val="100000"/>
            </a:lnSpc>
          </a:pPr>
          <a:r>
            <a:rPr lang="en-US" dirty="0"/>
            <a:t>Heart function may be  monitored by electrical activity (electrocardiogram, ECG) , echocardiography, or heart sound auscultation (phonocardiogram, PCG). Diagnosis using one signal only may lead to inaccurate diagnosis</a:t>
          </a:r>
        </a:p>
      </dgm:t>
    </dgm:pt>
    <dgm:pt modelId="{CE42B4C1-44BF-40A3-AF52-AAE73FC194E1}" type="parTrans" cxnId="{9471F483-2AFC-45B8-A622-AB11B7D04B1F}">
      <dgm:prSet/>
      <dgm:spPr/>
      <dgm:t>
        <a:bodyPr/>
        <a:lstStyle/>
        <a:p>
          <a:endParaRPr lang="en-US"/>
        </a:p>
      </dgm:t>
    </dgm:pt>
    <dgm:pt modelId="{BDBD391A-E932-4AE9-B46F-D4FF0CAB4BD9}" type="sibTrans" cxnId="{9471F483-2AFC-45B8-A622-AB11B7D04B1F}">
      <dgm:prSet/>
      <dgm:spPr/>
      <dgm:t>
        <a:bodyPr/>
        <a:lstStyle/>
        <a:p>
          <a:endParaRPr lang="en-US"/>
        </a:p>
      </dgm:t>
    </dgm:pt>
    <dgm:pt modelId="{543CADBB-A9E6-4636-9635-CCD5BA819309}">
      <dgm:prSet/>
      <dgm:spPr/>
      <dgm:t>
        <a:bodyPr/>
        <a:lstStyle/>
        <a:p>
          <a:pPr>
            <a:lnSpc>
              <a:spcPct val="100000"/>
            </a:lnSpc>
          </a:pPr>
          <a:r>
            <a:rPr lang="en-US" dirty="0"/>
            <a:t>The difficulties in the classification of PCG heart sound records into normal and abnormal are due to noise and distortion of recorded wave signals.</a:t>
          </a:r>
        </a:p>
      </dgm:t>
    </dgm:pt>
    <dgm:pt modelId="{1B674A26-AF84-4932-81A9-7A497089A766}" type="parTrans" cxnId="{7A2B660C-AF6E-4255-AE5F-A7A719D901C2}">
      <dgm:prSet/>
      <dgm:spPr/>
      <dgm:t>
        <a:bodyPr/>
        <a:lstStyle/>
        <a:p>
          <a:endParaRPr lang="en-US"/>
        </a:p>
      </dgm:t>
    </dgm:pt>
    <dgm:pt modelId="{10041424-B7B8-40EB-88A9-5348DD61BCF1}" type="sibTrans" cxnId="{7A2B660C-AF6E-4255-AE5F-A7A719D901C2}">
      <dgm:prSet/>
      <dgm:spPr/>
      <dgm:t>
        <a:bodyPr/>
        <a:lstStyle/>
        <a:p>
          <a:endParaRPr lang="en-US"/>
        </a:p>
      </dgm:t>
    </dgm:pt>
    <dgm:pt modelId="{1ADEF8A0-ED3E-4DF9-8C47-E5D954219D25}">
      <dgm:prSet/>
      <dgm:spPr/>
      <dgm:t>
        <a:bodyPr/>
        <a:lstStyle/>
        <a:p>
          <a:pPr>
            <a:lnSpc>
              <a:spcPct val="100000"/>
            </a:lnSpc>
          </a:pPr>
          <a:r>
            <a:rPr lang="en-US" dirty="0"/>
            <a:t>The technological limitation and Knowledge shortage in building an automated tool to classify PCG records.</a:t>
          </a:r>
        </a:p>
      </dgm:t>
    </dgm:pt>
    <dgm:pt modelId="{27131FCD-8C2D-4433-8D3B-25F60FE95819}" type="parTrans" cxnId="{A26F6503-BD7A-4150-AC1E-0D086B1AA4FF}">
      <dgm:prSet/>
      <dgm:spPr/>
      <dgm:t>
        <a:bodyPr/>
        <a:lstStyle/>
        <a:p>
          <a:endParaRPr lang="en-US"/>
        </a:p>
      </dgm:t>
    </dgm:pt>
    <dgm:pt modelId="{7D69732E-0FCC-4ACF-B9F7-5938E0805F19}" type="sibTrans" cxnId="{A26F6503-BD7A-4150-AC1E-0D086B1AA4FF}">
      <dgm:prSet/>
      <dgm:spPr/>
      <dgm:t>
        <a:bodyPr/>
        <a:lstStyle/>
        <a:p>
          <a:endParaRPr lang="en-US"/>
        </a:p>
      </dgm:t>
    </dgm:pt>
    <dgm:pt modelId="{79764762-2D52-46C0-BAB8-3C788885298F}">
      <dgm:prSet/>
      <dgm:spPr/>
      <dgm:t>
        <a:bodyPr/>
        <a:lstStyle/>
        <a:p>
          <a:pPr>
            <a:lnSpc>
              <a:spcPct val="100000"/>
            </a:lnSpc>
          </a:pPr>
          <a:r>
            <a:rPr lang="en-US" dirty="0"/>
            <a:t>In the emergency cases it is difficult to measure different activities of the heart especially for the heart patients. </a:t>
          </a:r>
        </a:p>
      </dgm:t>
    </dgm:pt>
    <dgm:pt modelId="{C364B6CC-EADE-4605-A345-F89E01AB4BD4}" type="parTrans" cxnId="{580630A7-A171-4BB3-B573-34DC3D454BFB}">
      <dgm:prSet/>
      <dgm:spPr/>
      <dgm:t>
        <a:bodyPr/>
        <a:lstStyle/>
        <a:p>
          <a:endParaRPr lang="en-US"/>
        </a:p>
      </dgm:t>
    </dgm:pt>
    <dgm:pt modelId="{31C0E9A5-1AEF-41AB-A6DA-DB8335954FB3}" type="sibTrans" cxnId="{580630A7-A171-4BB3-B573-34DC3D454BFB}">
      <dgm:prSet/>
      <dgm:spPr/>
      <dgm:t>
        <a:bodyPr/>
        <a:lstStyle/>
        <a:p>
          <a:endParaRPr lang="en-US"/>
        </a:p>
      </dgm:t>
    </dgm:pt>
    <dgm:pt modelId="{B6390AE5-417D-4F57-B7AC-8CDF3C91E715}" type="pres">
      <dgm:prSet presAssocID="{6D31B027-3912-4D57-9EDA-577E64811E3A}" presName="root" presStyleCnt="0">
        <dgm:presLayoutVars>
          <dgm:dir/>
          <dgm:resizeHandles val="exact"/>
        </dgm:presLayoutVars>
      </dgm:prSet>
      <dgm:spPr/>
    </dgm:pt>
    <dgm:pt modelId="{F39768C5-784D-4304-85F9-B865B07F46F0}" type="pres">
      <dgm:prSet presAssocID="{08973346-B3BE-4FB2-BE72-5652A70C07DB}" presName="compNode" presStyleCnt="0"/>
      <dgm:spPr/>
    </dgm:pt>
    <dgm:pt modelId="{58EA6ACE-99E1-4AA5-91A4-207DA04B17DB}" type="pres">
      <dgm:prSet presAssocID="{08973346-B3BE-4FB2-BE72-5652A70C07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0FC1A0E7-31F8-48C3-A3DA-9B0C6A3D3DA0}" type="pres">
      <dgm:prSet presAssocID="{08973346-B3BE-4FB2-BE72-5652A70C07DB}" presName="spaceRect" presStyleCnt="0"/>
      <dgm:spPr/>
    </dgm:pt>
    <dgm:pt modelId="{30521128-9C1C-4475-BA7A-A00A10196DED}" type="pres">
      <dgm:prSet presAssocID="{08973346-B3BE-4FB2-BE72-5652A70C07DB}" presName="textRect" presStyleLbl="revTx" presStyleIdx="0" presStyleCnt="4">
        <dgm:presLayoutVars>
          <dgm:chMax val="1"/>
          <dgm:chPref val="1"/>
        </dgm:presLayoutVars>
      </dgm:prSet>
      <dgm:spPr/>
    </dgm:pt>
    <dgm:pt modelId="{9E050A9D-F123-4338-98F6-C0520D3D6E40}" type="pres">
      <dgm:prSet presAssocID="{BDBD391A-E932-4AE9-B46F-D4FF0CAB4BD9}" presName="sibTrans" presStyleCnt="0"/>
      <dgm:spPr/>
    </dgm:pt>
    <dgm:pt modelId="{91D5360A-8B97-49B1-A155-069D3693BDB6}" type="pres">
      <dgm:prSet presAssocID="{543CADBB-A9E6-4636-9635-CCD5BA819309}" presName="compNode" presStyleCnt="0"/>
      <dgm:spPr/>
    </dgm:pt>
    <dgm:pt modelId="{FD310BC2-0DDF-4D47-873E-82406BFCAAF8}" type="pres">
      <dgm:prSet presAssocID="{543CADBB-A9E6-4636-9635-CCD5BA81930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ACC1DE94-B3D0-47F0-B659-1FA19673B899}" type="pres">
      <dgm:prSet presAssocID="{543CADBB-A9E6-4636-9635-CCD5BA819309}" presName="spaceRect" presStyleCnt="0"/>
      <dgm:spPr/>
    </dgm:pt>
    <dgm:pt modelId="{3C3D4E3B-13C0-463E-B523-02F8DE16F1F0}" type="pres">
      <dgm:prSet presAssocID="{543CADBB-A9E6-4636-9635-CCD5BA819309}" presName="textRect" presStyleLbl="revTx" presStyleIdx="1" presStyleCnt="4">
        <dgm:presLayoutVars>
          <dgm:chMax val="1"/>
          <dgm:chPref val="1"/>
        </dgm:presLayoutVars>
      </dgm:prSet>
      <dgm:spPr/>
    </dgm:pt>
    <dgm:pt modelId="{8380C2A7-D7B7-4A97-88F3-82314F8D1B1C}" type="pres">
      <dgm:prSet presAssocID="{10041424-B7B8-40EB-88A9-5348DD61BCF1}" presName="sibTrans" presStyleCnt="0"/>
      <dgm:spPr/>
    </dgm:pt>
    <dgm:pt modelId="{178FF8B5-7DE2-4CC8-A041-8A6DC8E59D01}" type="pres">
      <dgm:prSet presAssocID="{1ADEF8A0-ED3E-4DF9-8C47-E5D954219D25}" presName="compNode" presStyleCnt="0"/>
      <dgm:spPr/>
    </dgm:pt>
    <dgm:pt modelId="{D428B8A5-74E4-4082-A03A-DA6665033500}" type="pres">
      <dgm:prSet presAssocID="{1ADEF8A0-ED3E-4DF9-8C47-E5D954219D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1D5F3B3C-75DC-48B4-9EF5-9954BA2F04B1}" type="pres">
      <dgm:prSet presAssocID="{1ADEF8A0-ED3E-4DF9-8C47-E5D954219D25}" presName="spaceRect" presStyleCnt="0"/>
      <dgm:spPr/>
    </dgm:pt>
    <dgm:pt modelId="{C4D64F0B-15B2-483F-BFC6-A7E74B3F2013}" type="pres">
      <dgm:prSet presAssocID="{1ADEF8A0-ED3E-4DF9-8C47-E5D954219D25}" presName="textRect" presStyleLbl="revTx" presStyleIdx="2" presStyleCnt="4">
        <dgm:presLayoutVars>
          <dgm:chMax val="1"/>
          <dgm:chPref val="1"/>
        </dgm:presLayoutVars>
      </dgm:prSet>
      <dgm:spPr/>
    </dgm:pt>
    <dgm:pt modelId="{39DBC88D-2DD7-4590-83C5-5AE68D0C45DA}" type="pres">
      <dgm:prSet presAssocID="{7D69732E-0FCC-4ACF-B9F7-5938E0805F19}" presName="sibTrans" presStyleCnt="0"/>
      <dgm:spPr/>
    </dgm:pt>
    <dgm:pt modelId="{AFF61C1B-652E-460F-AA74-8FAC308E7821}" type="pres">
      <dgm:prSet presAssocID="{79764762-2D52-46C0-BAB8-3C788885298F}" presName="compNode" presStyleCnt="0"/>
      <dgm:spPr/>
    </dgm:pt>
    <dgm:pt modelId="{74BAB387-A1F6-447F-BA4F-60980272C613}" type="pres">
      <dgm:prSet presAssocID="{79764762-2D52-46C0-BAB8-3C788885298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mbulance with solid fill"/>
        </a:ext>
      </dgm:extLst>
    </dgm:pt>
    <dgm:pt modelId="{AEA6396D-5061-45CE-B973-E422F0DB7784}" type="pres">
      <dgm:prSet presAssocID="{79764762-2D52-46C0-BAB8-3C788885298F}" presName="spaceRect" presStyleCnt="0"/>
      <dgm:spPr/>
    </dgm:pt>
    <dgm:pt modelId="{579E0848-1E9B-47B3-A781-11C2AFC2A0DD}" type="pres">
      <dgm:prSet presAssocID="{79764762-2D52-46C0-BAB8-3C788885298F}" presName="textRect" presStyleLbl="revTx" presStyleIdx="3" presStyleCnt="4">
        <dgm:presLayoutVars>
          <dgm:chMax val="1"/>
          <dgm:chPref val="1"/>
        </dgm:presLayoutVars>
      </dgm:prSet>
      <dgm:spPr/>
    </dgm:pt>
  </dgm:ptLst>
  <dgm:cxnLst>
    <dgm:cxn modelId="{A26F6503-BD7A-4150-AC1E-0D086B1AA4FF}" srcId="{6D31B027-3912-4D57-9EDA-577E64811E3A}" destId="{1ADEF8A0-ED3E-4DF9-8C47-E5D954219D25}" srcOrd="2" destOrd="0" parTransId="{27131FCD-8C2D-4433-8D3B-25F60FE95819}" sibTransId="{7D69732E-0FCC-4ACF-B9F7-5938E0805F19}"/>
    <dgm:cxn modelId="{7A2B660C-AF6E-4255-AE5F-A7A719D901C2}" srcId="{6D31B027-3912-4D57-9EDA-577E64811E3A}" destId="{543CADBB-A9E6-4636-9635-CCD5BA819309}" srcOrd="1" destOrd="0" parTransId="{1B674A26-AF84-4932-81A9-7A497089A766}" sibTransId="{10041424-B7B8-40EB-88A9-5348DD61BCF1}"/>
    <dgm:cxn modelId="{55BDFA16-7182-44D5-AD07-5AA2B186E234}" type="presOf" srcId="{6D31B027-3912-4D57-9EDA-577E64811E3A}" destId="{B6390AE5-417D-4F57-B7AC-8CDF3C91E715}" srcOrd="0" destOrd="0" presId="urn:microsoft.com/office/officeart/2018/2/layout/IconLabelList"/>
    <dgm:cxn modelId="{E5696823-E89A-4E1E-86F4-9766245ACBD6}" type="presOf" srcId="{79764762-2D52-46C0-BAB8-3C788885298F}" destId="{579E0848-1E9B-47B3-A781-11C2AFC2A0DD}" srcOrd="0" destOrd="0" presId="urn:microsoft.com/office/officeart/2018/2/layout/IconLabelList"/>
    <dgm:cxn modelId="{0528F523-C390-4FD3-B36C-2E95D2078BD9}" type="presOf" srcId="{1ADEF8A0-ED3E-4DF9-8C47-E5D954219D25}" destId="{C4D64F0B-15B2-483F-BFC6-A7E74B3F2013}" srcOrd="0" destOrd="0" presId="urn:microsoft.com/office/officeart/2018/2/layout/IconLabelList"/>
    <dgm:cxn modelId="{F7C67453-AD82-48CB-90E4-6B3E9DB84B1F}" type="presOf" srcId="{543CADBB-A9E6-4636-9635-CCD5BA819309}" destId="{3C3D4E3B-13C0-463E-B523-02F8DE16F1F0}" srcOrd="0" destOrd="0" presId="urn:microsoft.com/office/officeart/2018/2/layout/IconLabelList"/>
    <dgm:cxn modelId="{9471F483-2AFC-45B8-A622-AB11B7D04B1F}" srcId="{6D31B027-3912-4D57-9EDA-577E64811E3A}" destId="{08973346-B3BE-4FB2-BE72-5652A70C07DB}" srcOrd="0" destOrd="0" parTransId="{CE42B4C1-44BF-40A3-AF52-AAE73FC194E1}" sibTransId="{BDBD391A-E932-4AE9-B46F-D4FF0CAB4BD9}"/>
    <dgm:cxn modelId="{580630A7-A171-4BB3-B573-34DC3D454BFB}" srcId="{6D31B027-3912-4D57-9EDA-577E64811E3A}" destId="{79764762-2D52-46C0-BAB8-3C788885298F}" srcOrd="3" destOrd="0" parTransId="{C364B6CC-EADE-4605-A345-F89E01AB4BD4}" sibTransId="{31C0E9A5-1AEF-41AB-A6DA-DB8335954FB3}"/>
    <dgm:cxn modelId="{846DEBB9-C019-4287-BC64-83012AE6D390}" type="presOf" srcId="{08973346-B3BE-4FB2-BE72-5652A70C07DB}" destId="{30521128-9C1C-4475-BA7A-A00A10196DED}" srcOrd="0" destOrd="0" presId="urn:microsoft.com/office/officeart/2018/2/layout/IconLabelList"/>
    <dgm:cxn modelId="{DE9EC13E-9223-4F5E-B6FD-6F8D2791F57B}" type="presParOf" srcId="{B6390AE5-417D-4F57-B7AC-8CDF3C91E715}" destId="{F39768C5-784D-4304-85F9-B865B07F46F0}" srcOrd="0" destOrd="0" presId="urn:microsoft.com/office/officeart/2018/2/layout/IconLabelList"/>
    <dgm:cxn modelId="{56A7F799-86DA-49ED-A1BF-24201B53A508}" type="presParOf" srcId="{F39768C5-784D-4304-85F9-B865B07F46F0}" destId="{58EA6ACE-99E1-4AA5-91A4-207DA04B17DB}" srcOrd="0" destOrd="0" presId="urn:microsoft.com/office/officeart/2018/2/layout/IconLabelList"/>
    <dgm:cxn modelId="{D2A8B7AC-D9A3-402B-BD7D-7EC888DDC994}" type="presParOf" srcId="{F39768C5-784D-4304-85F9-B865B07F46F0}" destId="{0FC1A0E7-31F8-48C3-A3DA-9B0C6A3D3DA0}" srcOrd="1" destOrd="0" presId="urn:microsoft.com/office/officeart/2018/2/layout/IconLabelList"/>
    <dgm:cxn modelId="{6E89403B-6FFB-4141-94BD-CD460223CF00}" type="presParOf" srcId="{F39768C5-784D-4304-85F9-B865B07F46F0}" destId="{30521128-9C1C-4475-BA7A-A00A10196DED}" srcOrd="2" destOrd="0" presId="urn:microsoft.com/office/officeart/2018/2/layout/IconLabelList"/>
    <dgm:cxn modelId="{9F531AF7-2D2C-4958-BD1A-7A08B8B9C089}" type="presParOf" srcId="{B6390AE5-417D-4F57-B7AC-8CDF3C91E715}" destId="{9E050A9D-F123-4338-98F6-C0520D3D6E40}" srcOrd="1" destOrd="0" presId="urn:microsoft.com/office/officeart/2018/2/layout/IconLabelList"/>
    <dgm:cxn modelId="{1766F41A-064A-4181-972A-C577D6DAFE65}" type="presParOf" srcId="{B6390AE5-417D-4F57-B7AC-8CDF3C91E715}" destId="{91D5360A-8B97-49B1-A155-069D3693BDB6}" srcOrd="2" destOrd="0" presId="urn:microsoft.com/office/officeart/2018/2/layout/IconLabelList"/>
    <dgm:cxn modelId="{D9D9274E-3785-4E89-9677-DC536C9F745B}" type="presParOf" srcId="{91D5360A-8B97-49B1-A155-069D3693BDB6}" destId="{FD310BC2-0DDF-4D47-873E-82406BFCAAF8}" srcOrd="0" destOrd="0" presId="urn:microsoft.com/office/officeart/2018/2/layout/IconLabelList"/>
    <dgm:cxn modelId="{989162B1-2CE6-4CBA-A3D6-F5C2C4DE51EB}" type="presParOf" srcId="{91D5360A-8B97-49B1-A155-069D3693BDB6}" destId="{ACC1DE94-B3D0-47F0-B659-1FA19673B899}" srcOrd="1" destOrd="0" presId="urn:microsoft.com/office/officeart/2018/2/layout/IconLabelList"/>
    <dgm:cxn modelId="{3B89B824-553C-472B-83EE-F6A9610B55E2}" type="presParOf" srcId="{91D5360A-8B97-49B1-A155-069D3693BDB6}" destId="{3C3D4E3B-13C0-463E-B523-02F8DE16F1F0}" srcOrd="2" destOrd="0" presId="urn:microsoft.com/office/officeart/2018/2/layout/IconLabelList"/>
    <dgm:cxn modelId="{E49B1283-320B-4D7C-B7B9-BB2E76105E0D}" type="presParOf" srcId="{B6390AE5-417D-4F57-B7AC-8CDF3C91E715}" destId="{8380C2A7-D7B7-4A97-88F3-82314F8D1B1C}" srcOrd="3" destOrd="0" presId="urn:microsoft.com/office/officeart/2018/2/layout/IconLabelList"/>
    <dgm:cxn modelId="{D9601D70-33D5-4731-9299-A199653608FB}" type="presParOf" srcId="{B6390AE5-417D-4F57-B7AC-8CDF3C91E715}" destId="{178FF8B5-7DE2-4CC8-A041-8A6DC8E59D01}" srcOrd="4" destOrd="0" presId="urn:microsoft.com/office/officeart/2018/2/layout/IconLabelList"/>
    <dgm:cxn modelId="{E698D327-4E1C-4295-9F33-525EEA234909}" type="presParOf" srcId="{178FF8B5-7DE2-4CC8-A041-8A6DC8E59D01}" destId="{D428B8A5-74E4-4082-A03A-DA6665033500}" srcOrd="0" destOrd="0" presId="urn:microsoft.com/office/officeart/2018/2/layout/IconLabelList"/>
    <dgm:cxn modelId="{0720435F-8998-4D0B-89EF-531C5C58A8D5}" type="presParOf" srcId="{178FF8B5-7DE2-4CC8-A041-8A6DC8E59D01}" destId="{1D5F3B3C-75DC-48B4-9EF5-9954BA2F04B1}" srcOrd="1" destOrd="0" presId="urn:microsoft.com/office/officeart/2018/2/layout/IconLabelList"/>
    <dgm:cxn modelId="{25F59FA5-F1AA-43D0-94DC-C9B7808D084E}" type="presParOf" srcId="{178FF8B5-7DE2-4CC8-A041-8A6DC8E59D01}" destId="{C4D64F0B-15B2-483F-BFC6-A7E74B3F2013}" srcOrd="2" destOrd="0" presId="urn:microsoft.com/office/officeart/2018/2/layout/IconLabelList"/>
    <dgm:cxn modelId="{91A9C50A-F21F-4D9E-A0D7-EA6F34C92851}" type="presParOf" srcId="{B6390AE5-417D-4F57-B7AC-8CDF3C91E715}" destId="{39DBC88D-2DD7-4590-83C5-5AE68D0C45DA}" srcOrd="5" destOrd="0" presId="urn:microsoft.com/office/officeart/2018/2/layout/IconLabelList"/>
    <dgm:cxn modelId="{8B58E11A-41E3-431A-8479-22C1046CDCF2}" type="presParOf" srcId="{B6390AE5-417D-4F57-B7AC-8CDF3C91E715}" destId="{AFF61C1B-652E-460F-AA74-8FAC308E7821}" srcOrd="6" destOrd="0" presId="urn:microsoft.com/office/officeart/2018/2/layout/IconLabelList"/>
    <dgm:cxn modelId="{11D8FC63-BE20-4D76-90D9-400588321D97}" type="presParOf" srcId="{AFF61C1B-652E-460F-AA74-8FAC308E7821}" destId="{74BAB387-A1F6-447F-BA4F-60980272C613}" srcOrd="0" destOrd="0" presId="urn:microsoft.com/office/officeart/2018/2/layout/IconLabelList"/>
    <dgm:cxn modelId="{163D8626-F61B-492C-A97D-84541CEEF4D4}" type="presParOf" srcId="{AFF61C1B-652E-460F-AA74-8FAC308E7821}" destId="{AEA6396D-5061-45CE-B973-E422F0DB7784}" srcOrd="1" destOrd="0" presId="urn:microsoft.com/office/officeart/2018/2/layout/IconLabelList"/>
    <dgm:cxn modelId="{80D3842A-5CD3-4C56-AE35-B990D2617A73}" type="presParOf" srcId="{AFF61C1B-652E-460F-AA74-8FAC308E7821}" destId="{579E0848-1E9B-47B3-A781-11C2AFC2A0D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83FCE4-77D5-DB48-92AC-4950AFF203A0}" type="doc">
      <dgm:prSet loTypeId="urn:microsoft.com/office/officeart/2005/8/layout/vProcess5" loCatId="icon" qsTypeId="urn:microsoft.com/office/officeart/2005/8/quickstyle/simple1" qsCatId="simple" csTypeId="urn:microsoft.com/office/officeart/2005/8/colors/colorful4" csCatId="colorful" phldr="1"/>
      <dgm:spPr/>
    </dgm:pt>
    <dgm:pt modelId="{0C705B34-BC00-1247-A9D7-AB569649D19E}">
      <dgm:prSet phldrT="[Text]"/>
      <dgm:spPr/>
      <dgm:t>
        <a:bodyPr/>
        <a:lstStyle/>
        <a:p>
          <a:r>
            <a:rPr lang="en-US" dirty="0"/>
            <a:t>Data Acquisition</a:t>
          </a:r>
        </a:p>
      </dgm:t>
    </dgm:pt>
    <dgm:pt modelId="{EBD36623-D5A5-584F-A1CE-AA2C9BB2AD4F}" type="parTrans" cxnId="{F3E24262-5CF5-6847-8FCE-A617BCF8D000}">
      <dgm:prSet/>
      <dgm:spPr/>
      <dgm:t>
        <a:bodyPr/>
        <a:lstStyle/>
        <a:p>
          <a:endParaRPr lang="en-US"/>
        </a:p>
      </dgm:t>
    </dgm:pt>
    <dgm:pt modelId="{F643FB16-BE85-244C-B2B6-37BED4AE7D1C}" type="sibTrans" cxnId="{F3E24262-5CF5-6847-8FCE-A617BCF8D000}">
      <dgm:prSet/>
      <dgm:spPr/>
      <dgm:t>
        <a:bodyPr/>
        <a:lstStyle/>
        <a:p>
          <a:endParaRPr lang="en-US"/>
        </a:p>
      </dgm:t>
    </dgm:pt>
    <dgm:pt modelId="{38117E7C-A474-274C-A625-213075F7D334}">
      <dgm:prSet phldrT="[Text]"/>
      <dgm:spPr/>
      <dgm:t>
        <a:bodyPr/>
        <a:lstStyle/>
        <a:p>
          <a:r>
            <a:rPr lang="en-US" dirty="0"/>
            <a:t>Data Pre-processing </a:t>
          </a:r>
        </a:p>
      </dgm:t>
    </dgm:pt>
    <dgm:pt modelId="{3916342E-0B81-C744-85B9-67452A061267}" type="parTrans" cxnId="{52C949F7-9CF9-BB41-9B99-999C21B5D8D1}">
      <dgm:prSet/>
      <dgm:spPr/>
      <dgm:t>
        <a:bodyPr/>
        <a:lstStyle/>
        <a:p>
          <a:endParaRPr lang="en-US"/>
        </a:p>
      </dgm:t>
    </dgm:pt>
    <dgm:pt modelId="{2BF62DEF-1A69-5F4D-AD38-E04ACD343022}" type="sibTrans" cxnId="{52C949F7-9CF9-BB41-9B99-999C21B5D8D1}">
      <dgm:prSet/>
      <dgm:spPr/>
      <dgm:t>
        <a:bodyPr/>
        <a:lstStyle/>
        <a:p>
          <a:endParaRPr lang="en-US"/>
        </a:p>
      </dgm:t>
    </dgm:pt>
    <dgm:pt modelId="{5DD3E281-8F72-984A-8804-60FC8C30C94C}">
      <dgm:prSet phldrT="[Text]"/>
      <dgm:spPr/>
      <dgm:t>
        <a:bodyPr/>
        <a:lstStyle/>
        <a:p>
          <a:pPr rtl="0"/>
          <a:r>
            <a:rPr lang="en-US" dirty="0"/>
            <a:t>Segmentation</a:t>
          </a:r>
        </a:p>
      </dgm:t>
    </dgm:pt>
    <dgm:pt modelId="{AB062099-4A03-0745-9B80-5BB1192D1BEC}" type="parTrans" cxnId="{3494CCD0-BA8D-754B-AB81-2C71E4B5ECEC}">
      <dgm:prSet/>
      <dgm:spPr/>
      <dgm:t>
        <a:bodyPr/>
        <a:lstStyle/>
        <a:p>
          <a:endParaRPr lang="en-US"/>
        </a:p>
      </dgm:t>
    </dgm:pt>
    <dgm:pt modelId="{78EC8F32-35A7-6548-812A-5BD3CDB70D81}" type="sibTrans" cxnId="{3494CCD0-BA8D-754B-AB81-2C71E4B5ECEC}">
      <dgm:prSet/>
      <dgm:spPr/>
      <dgm:t>
        <a:bodyPr/>
        <a:lstStyle/>
        <a:p>
          <a:endParaRPr lang="en-US"/>
        </a:p>
      </dgm:t>
    </dgm:pt>
    <dgm:pt modelId="{F2E715F2-0BF8-BD4A-8232-854468031503}">
      <dgm:prSet phldrT="[Text]"/>
      <dgm:spPr/>
      <dgm:t>
        <a:bodyPr/>
        <a:lstStyle/>
        <a:p>
          <a:pPr rtl="0"/>
          <a:r>
            <a:rPr lang="en-US" dirty="0"/>
            <a:t>Feature Extraction</a:t>
          </a:r>
        </a:p>
      </dgm:t>
    </dgm:pt>
    <dgm:pt modelId="{38BDAEDA-316A-5346-9867-A7E6854A4AD6}" type="parTrans" cxnId="{96EBB521-8331-D443-A6A6-F861CD2DCA5F}">
      <dgm:prSet/>
      <dgm:spPr/>
      <dgm:t>
        <a:bodyPr/>
        <a:lstStyle/>
        <a:p>
          <a:endParaRPr lang="en-US"/>
        </a:p>
      </dgm:t>
    </dgm:pt>
    <dgm:pt modelId="{0FD95710-AFFF-154B-B699-425D2764BF13}" type="sibTrans" cxnId="{96EBB521-8331-D443-A6A6-F861CD2DCA5F}">
      <dgm:prSet/>
      <dgm:spPr/>
      <dgm:t>
        <a:bodyPr/>
        <a:lstStyle/>
        <a:p>
          <a:endParaRPr lang="en-US"/>
        </a:p>
      </dgm:t>
    </dgm:pt>
    <dgm:pt modelId="{AFEAD359-B2BA-7344-AC3E-530B7DE49E49}">
      <dgm:prSet phldrT="[Text]"/>
      <dgm:spPr/>
      <dgm:t>
        <a:bodyPr/>
        <a:lstStyle/>
        <a:p>
          <a:pPr rtl="0"/>
          <a:r>
            <a:rPr lang="en-US" dirty="0"/>
            <a:t>Classification</a:t>
          </a:r>
        </a:p>
      </dgm:t>
    </dgm:pt>
    <dgm:pt modelId="{C6E19290-6052-3646-9068-788730A6A323}" type="parTrans" cxnId="{3EAAAFA1-A4DF-6843-9574-84A459E29078}">
      <dgm:prSet/>
      <dgm:spPr/>
      <dgm:t>
        <a:bodyPr/>
        <a:lstStyle/>
        <a:p>
          <a:endParaRPr lang="en-US"/>
        </a:p>
      </dgm:t>
    </dgm:pt>
    <dgm:pt modelId="{14769BE5-DC29-9A44-A919-E61B4DB16E61}" type="sibTrans" cxnId="{3EAAAFA1-A4DF-6843-9574-84A459E29078}">
      <dgm:prSet/>
      <dgm:spPr/>
      <dgm:t>
        <a:bodyPr/>
        <a:lstStyle/>
        <a:p>
          <a:endParaRPr lang="en-US"/>
        </a:p>
      </dgm:t>
    </dgm:pt>
    <dgm:pt modelId="{64710C92-0D12-B24A-AD2C-9933B2BE5F17}" type="pres">
      <dgm:prSet presAssocID="{7E83FCE4-77D5-DB48-92AC-4950AFF203A0}" presName="outerComposite" presStyleCnt="0">
        <dgm:presLayoutVars>
          <dgm:chMax val="5"/>
          <dgm:dir/>
          <dgm:resizeHandles val="exact"/>
        </dgm:presLayoutVars>
      </dgm:prSet>
      <dgm:spPr/>
    </dgm:pt>
    <dgm:pt modelId="{E18ABF4C-0459-2545-9AE9-93C3B864E6FF}" type="pres">
      <dgm:prSet presAssocID="{7E83FCE4-77D5-DB48-92AC-4950AFF203A0}" presName="dummyMaxCanvas" presStyleCnt="0">
        <dgm:presLayoutVars/>
      </dgm:prSet>
      <dgm:spPr/>
    </dgm:pt>
    <dgm:pt modelId="{83FEFA09-D5BC-7E47-8E4C-D375552F6723}" type="pres">
      <dgm:prSet presAssocID="{7E83FCE4-77D5-DB48-92AC-4950AFF203A0}" presName="FiveNodes_1" presStyleLbl="node1" presStyleIdx="0" presStyleCnt="5">
        <dgm:presLayoutVars>
          <dgm:bulletEnabled val="1"/>
        </dgm:presLayoutVars>
      </dgm:prSet>
      <dgm:spPr/>
    </dgm:pt>
    <dgm:pt modelId="{BB00F875-220E-5743-B1C3-E8F77E086ABC}" type="pres">
      <dgm:prSet presAssocID="{7E83FCE4-77D5-DB48-92AC-4950AFF203A0}" presName="FiveNodes_2" presStyleLbl="node1" presStyleIdx="1" presStyleCnt="5">
        <dgm:presLayoutVars>
          <dgm:bulletEnabled val="1"/>
        </dgm:presLayoutVars>
      </dgm:prSet>
      <dgm:spPr/>
    </dgm:pt>
    <dgm:pt modelId="{C9157351-A33B-904C-B78D-89976E7186C6}" type="pres">
      <dgm:prSet presAssocID="{7E83FCE4-77D5-DB48-92AC-4950AFF203A0}" presName="FiveNodes_3" presStyleLbl="node1" presStyleIdx="2" presStyleCnt="5">
        <dgm:presLayoutVars>
          <dgm:bulletEnabled val="1"/>
        </dgm:presLayoutVars>
      </dgm:prSet>
      <dgm:spPr/>
    </dgm:pt>
    <dgm:pt modelId="{470624A2-9596-DD4F-AB84-88FFD160D57E}" type="pres">
      <dgm:prSet presAssocID="{7E83FCE4-77D5-DB48-92AC-4950AFF203A0}" presName="FiveNodes_4" presStyleLbl="node1" presStyleIdx="3" presStyleCnt="5">
        <dgm:presLayoutVars>
          <dgm:bulletEnabled val="1"/>
        </dgm:presLayoutVars>
      </dgm:prSet>
      <dgm:spPr/>
    </dgm:pt>
    <dgm:pt modelId="{2C219CB8-E589-FD4D-A116-455EA6E4E8B4}" type="pres">
      <dgm:prSet presAssocID="{7E83FCE4-77D5-DB48-92AC-4950AFF203A0}" presName="FiveNodes_5" presStyleLbl="node1" presStyleIdx="4" presStyleCnt="5">
        <dgm:presLayoutVars>
          <dgm:bulletEnabled val="1"/>
        </dgm:presLayoutVars>
      </dgm:prSet>
      <dgm:spPr/>
    </dgm:pt>
    <dgm:pt modelId="{8AEDBC3C-C1A0-2344-AFC0-8AC48E48DFD0}" type="pres">
      <dgm:prSet presAssocID="{7E83FCE4-77D5-DB48-92AC-4950AFF203A0}" presName="FiveConn_1-2" presStyleLbl="fgAccFollowNode1" presStyleIdx="0" presStyleCnt="4">
        <dgm:presLayoutVars>
          <dgm:bulletEnabled val="1"/>
        </dgm:presLayoutVars>
      </dgm:prSet>
      <dgm:spPr/>
    </dgm:pt>
    <dgm:pt modelId="{1D4499A7-5D2F-8545-B2F3-036293F2277B}" type="pres">
      <dgm:prSet presAssocID="{7E83FCE4-77D5-DB48-92AC-4950AFF203A0}" presName="FiveConn_2-3" presStyleLbl="fgAccFollowNode1" presStyleIdx="1" presStyleCnt="4">
        <dgm:presLayoutVars>
          <dgm:bulletEnabled val="1"/>
        </dgm:presLayoutVars>
      </dgm:prSet>
      <dgm:spPr/>
    </dgm:pt>
    <dgm:pt modelId="{6313EEDF-59B2-3F47-B103-9ED2F35C69F1}" type="pres">
      <dgm:prSet presAssocID="{7E83FCE4-77D5-DB48-92AC-4950AFF203A0}" presName="FiveConn_3-4" presStyleLbl="fgAccFollowNode1" presStyleIdx="2" presStyleCnt="4">
        <dgm:presLayoutVars>
          <dgm:bulletEnabled val="1"/>
        </dgm:presLayoutVars>
      </dgm:prSet>
      <dgm:spPr/>
    </dgm:pt>
    <dgm:pt modelId="{DBEFA6F9-05A1-2B47-A981-79A263CE396E}" type="pres">
      <dgm:prSet presAssocID="{7E83FCE4-77D5-DB48-92AC-4950AFF203A0}" presName="FiveConn_4-5" presStyleLbl="fgAccFollowNode1" presStyleIdx="3" presStyleCnt="4">
        <dgm:presLayoutVars>
          <dgm:bulletEnabled val="1"/>
        </dgm:presLayoutVars>
      </dgm:prSet>
      <dgm:spPr/>
    </dgm:pt>
    <dgm:pt modelId="{71581E2B-EF2E-8147-9815-4FD820DB09A0}" type="pres">
      <dgm:prSet presAssocID="{7E83FCE4-77D5-DB48-92AC-4950AFF203A0}" presName="FiveNodes_1_text" presStyleLbl="node1" presStyleIdx="4" presStyleCnt="5">
        <dgm:presLayoutVars>
          <dgm:bulletEnabled val="1"/>
        </dgm:presLayoutVars>
      </dgm:prSet>
      <dgm:spPr/>
    </dgm:pt>
    <dgm:pt modelId="{E353945A-8517-E745-9462-F213EDAFFF65}" type="pres">
      <dgm:prSet presAssocID="{7E83FCE4-77D5-DB48-92AC-4950AFF203A0}" presName="FiveNodes_2_text" presStyleLbl="node1" presStyleIdx="4" presStyleCnt="5">
        <dgm:presLayoutVars>
          <dgm:bulletEnabled val="1"/>
        </dgm:presLayoutVars>
      </dgm:prSet>
      <dgm:spPr/>
    </dgm:pt>
    <dgm:pt modelId="{599CDCD6-C036-EB40-A89D-115A6D38CB91}" type="pres">
      <dgm:prSet presAssocID="{7E83FCE4-77D5-DB48-92AC-4950AFF203A0}" presName="FiveNodes_3_text" presStyleLbl="node1" presStyleIdx="4" presStyleCnt="5">
        <dgm:presLayoutVars>
          <dgm:bulletEnabled val="1"/>
        </dgm:presLayoutVars>
      </dgm:prSet>
      <dgm:spPr/>
    </dgm:pt>
    <dgm:pt modelId="{6A8DBE75-FC0A-C34D-ADED-36D94DA551AC}" type="pres">
      <dgm:prSet presAssocID="{7E83FCE4-77D5-DB48-92AC-4950AFF203A0}" presName="FiveNodes_4_text" presStyleLbl="node1" presStyleIdx="4" presStyleCnt="5">
        <dgm:presLayoutVars>
          <dgm:bulletEnabled val="1"/>
        </dgm:presLayoutVars>
      </dgm:prSet>
      <dgm:spPr/>
    </dgm:pt>
    <dgm:pt modelId="{BB8FDC3D-0717-8B44-A485-26FA2D0032ED}" type="pres">
      <dgm:prSet presAssocID="{7E83FCE4-77D5-DB48-92AC-4950AFF203A0}" presName="FiveNodes_5_text" presStyleLbl="node1" presStyleIdx="4" presStyleCnt="5">
        <dgm:presLayoutVars>
          <dgm:bulletEnabled val="1"/>
        </dgm:presLayoutVars>
      </dgm:prSet>
      <dgm:spPr/>
    </dgm:pt>
  </dgm:ptLst>
  <dgm:cxnLst>
    <dgm:cxn modelId="{B147600B-F287-A14C-93BC-449D8C9BA5D5}" type="presOf" srcId="{AFEAD359-B2BA-7344-AC3E-530B7DE49E49}" destId="{BB8FDC3D-0717-8B44-A485-26FA2D0032ED}" srcOrd="1" destOrd="0" presId="urn:microsoft.com/office/officeart/2005/8/layout/vProcess5"/>
    <dgm:cxn modelId="{72E85D13-2481-5343-AB8E-7E2F5B7AC063}" type="presOf" srcId="{38117E7C-A474-274C-A625-213075F7D334}" destId="{BB00F875-220E-5743-B1C3-E8F77E086ABC}" srcOrd="0" destOrd="0" presId="urn:microsoft.com/office/officeart/2005/8/layout/vProcess5"/>
    <dgm:cxn modelId="{96EBB521-8331-D443-A6A6-F861CD2DCA5F}" srcId="{7E83FCE4-77D5-DB48-92AC-4950AFF203A0}" destId="{F2E715F2-0BF8-BD4A-8232-854468031503}" srcOrd="3" destOrd="0" parTransId="{38BDAEDA-316A-5346-9867-A7E6854A4AD6}" sibTransId="{0FD95710-AFFF-154B-B699-425D2764BF13}"/>
    <dgm:cxn modelId="{A719CA29-CEF0-6E46-9587-D9189277512D}" type="presOf" srcId="{38117E7C-A474-274C-A625-213075F7D334}" destId="{E353945A-8517-E745-9462-F213EDAFFF65}" srcOrd="1" destOrd="0" presId="urn:microsoft.com/office/officeart/2005/8/layout/vProcess5"/>
    <dgm:cxn modelId="{D4BAE950-D5A6-B74B-967B-3B9E65673515}" type="presOf" srcId="{F2E715F2-0BF8-BD4A-8232-854468031503}" destId="{470624A2-9596-DD4F-AB84-88FFD160D57E}" srcOrd="0" destOrd="0" presId="urn:microsoft.com/office/officeart/2005/8/layout/vProcess5"/>
    <dgm:cxn modelId="{1AEFAB5B-23D2-A841-804D-70444B6CCB13}" type="presOf" srcId="{7E83FCE4-77D5-DB48-92AC-4950AFF203A0}" destId="{64710C92-0D12-B24A-AD2C-9933B2BE5F17}" srcOrd="0" destOrd="0" presId="urn:microsoft.com/office/officeart/2005/8/layout/vProcess5"/>
    <dgm:cxn modelId="{DB7CF061-F1A4-0241-ABF6-CBBBCB402ED5}" type="presOf" srcId="{F2E715F2-0BF8-BD4A-8232-854468031503}" destId="{6A8DBE75-FC0A-C34D-ADED-36D94DA551AC}" srcOrd="1" destOrd="0" presId="urn:microsoft.com/office/officeart/2005/8/layout/vProcess5"/>
    <dgm:cxn modelId="{F3E24262-5CF5-6847-8FCE-A617BCF8D000}" srcId="{7E83FCE4-77D5-DB48-92AC-4950AFF203A0}" destId="{0C705B34-BC00-1247-A9D7-AB569649D19E}" srcOrd="0" destOrd="0" parTransId="{EBD36623-D5A5-584F-A1CE-AA2C9BB2AD4F}" sibTransId="{F643FB16-BE85-244C-B2B6-37BED4AE7D1C}"/>
    <dgm:cxn modelId="{D35CA992-1E3C-A14A-8FF8-ACC4B0E290E9}" type="presOf" srcId="{2BF62DEF-1A69-5F4D-AD38-E04ACD343022}" destId="{1D4499A7-5D2F-8545-B2F3-036293F2277B}" srcOrd="0" destOrd="0" presId="urn:microsoft.com/office/officeart/2005/8/layout/vProcess5"/>
    <dgm:cxn modelId="{CA819599-86DF-204A-B509-FD71910999F8}" type="presOf" srcId="{78EC8F32-35A7-6548-812A-5BD3CDB70D81}" destId="{6313EEDF-59B2-3F47-B103-9ED2F35C69F1}" srcOrd="0" destOrd="0" presId="urn:microsoft.com/office/officeart/2005/8/layout/vProcess5"/>
    <dgm:cxn modelId="{FCDCF699-5829-AF44-9ECB-E0A956F6BD80}" type="presOf" srcId="{5DD3E281-8F72-984A-8804-60FC8C30C94C}" destId="{C9157351-A33B-904C-B78D-89976E7186C6}" srcOrd="0" destOrd="0" presId="urn:microsoft.com/office/officeart/2005/8/layout/vProcess5"/>
    <dgm:cxn modelId="{3EAAAFA1-A4DF-6843-9574-84A459E29078}" srcId="{7E83FCE4-77D5-DB48-92AC-4950AFF203A0}" destId="{AFEAD359-B2BA-7344-AC3E-530B7DE49E49}" srcOrd="4" destOrd="0" parTransId="{C6E19290-6052-3646-9068-788730A6A323}" sibTransId="{14769BE5-DC29-9A44-A919-E61B4DB16E61}"/>
    <dgm:cxn modelId="{B33EA2C6-4FB7-0848-8FB8-BFE8A2D75324}" type="presOf" srcId="{F643FB16-BE85-244C-B2B6-37BED4AE7D1C}" destId="{8AEDBC3C-C1A0-2344-AFC0-8AC48E48DFD0}" srcOrd="0" destOrd="0" presId="urn:microsoft.com/office/officeart/2005/8/layout/vProcess5"/>
    <dgm:cxn modelId="{A6036CCF-CAD1-CB4C-BD19-2614DCCE43BA}" type="presOf" srcId="{0C705B34-BC00-1247-A9D7-AB569649D19E}" destId="{83FEFA09-D5BC-7E47-8E4C-D375552F6723}" srcOrd="0" destOrd="0" presId="urn:microsoft.com/office/officeart/2005/8/layout/vProcess5"/>
    <dgm:cxn modelId="{3494CCD0-BA8D-754B-AB81-2C71E4B5ECEC}" srcId="{7E83FCE4-77D5-DB48-92AC-4950AFF203A0}" destId="{5DD3E281-8F72-984A-8804-60FC8C30C94C}" srcOrd="2" destOrd="0" parTransId="{AB062099-4A03-0745-9B80-5BB1192D1BEC}" sibTransId="{78EC8F32-35A7-6548-812A-5BD3CDB70D81}"/>
    <dgm:cxn modelId="{3FD9FCD3-5B35-8542-8629-435BCC0A6B29}" type="presOf" srcId="{5DD3E281-8F72-984A-8804-60FC8C30C94C}" destId="{599CDCD6-C036-EB40-A89D-115A6D38CB91}" srcOrd="1" destOrd="0" presId="urn:microsoft.com/office/officeart/2005/8/layout/vProcess5"/>
    <dgm:cxn modelId="{FC9DC2DC-2BB5-9C4C-BAE5-5D7DA2F739DA}" type="presOf" srcId="{AFEAD359-B2BA-7344-AC3E-530B7DE49E49}" destId="{2C219CB8-E589-FD4D-A116-455EA6E4E8B4}" srcOrd="0" destOrd="0" presId="urn:microsoft.com/office/officeart/2005/8/layout/vProcess5"/>
    <dgm:cxn modelId="{038067EA-B527-4249-BAFC-0EBEDDE005C3}" type="presOf" srcId="{0C705B34-BC00-1247-A9D7-AB569649D19E}" destId="{71581E2B-EF2E-8147-9815-4FD820DB09A0}" srcOrd="1" destOrd="0" presId="urn:microsoft.com/office/officeart/2005/8/layout/vProcess5"/>
    <dgm:cxn modelId="{D985A7EF-F0F3-184C-8C0F-DDD797FD5D0E}" type="presOf" srcId="{0FD95710-AFFF-154B-B699-425D2764BF13}" destId="{DBEFA6F9-05A1-2B47-A981-79A263CE396E}" srcOrd="0" destOrd="0" presId="urn:microsoft.com/office/officeart/2005/8/layout/vProcess5"/>
    <dgm:cxn modelId="{52C949F7-9CF9-BB41-9B99-999C21B5D8D1}" srcId="{7E83FCE4-77D5-DB48-92AC-4950AFF203A0}" destId="{38117E7C-A474-274C-A625-213075F7D334}" srcOrd="1" destOrd="0" parTransId="{3916342E-0B81-C744-85B9-67452A061267}" sibTransId="{2BF62DEF-1A69-5F4D-AD38-E04ACD343022}"/>
    <dgm:cxn modelId="{5B55FDF9-4A9D-FA42-9D72-18351EF7D2C4}" type="presParOf" srcId="{64710C92-0D12-B24A-AD2C-9933B2BE5F17}" destId="{E18ABF4C-0459-2545-9AE9-93C3B864E6FF}" srcOrd="0" destOrd="0" presId="urn:microsoft.com/office/officeart/2005/8/layout/vProcess5"/>
    <dgm:cxn modelId="{C63EECB5-4BBE-684A-AE38-68FC5D39B65C}" type="presParOf" srcId="{64710C92-0D12-B24A-AD2C-9933B2BE5F17}" destId="{83FEFA09-D5BC-7E47-8E4C-D375552F6723}" srcOrd="1" destOrd="0" presId="urn:microsoft.com/office/officeart/2005/8/layout/vProcess5"/>
    <dgm:cxn modelId="{D21123F9-1209-3F48-BCB9-12C743D9C98F}" type="presParOf" srcId="{64710C92-0D12-B24A-AD2C-9933B2BE5F17}" destId="{BB00F875-220E-5743-B1C3-E8F77E086ABC}" srcOrd="2" destOrd="0" presId="urn:microsoft.com/office/officeart/2005/8/layout/vProcess5"/>
    <dgm:cxn modelId="{5B144FCE-6CE3-DE45-8EAF-20A6C201873E}" type="presParOf" srcId="{64710C92-0D12-B24A-AD2C-9933B2BE5F17}" destId="{C9157351-A33B-904C-B78D-89976E7186C6}" srcOrd="3" destOrd="0" presId="urn:microsoft.com/office/officeart/2005/8/layout/vProcess5"/>
    <dgm:cxn modelId="{E3946AE0-C41C-DE46-9F90-B75102CB20CF}" type="presParOf" srcId="{64710C92-0D12-B24A-AD2C-9933B2BE5F17}" destId="{470624A2-9596-DD4F-AB84-88FFD160D57E}" srcOrd="4" destOrd="0" presId="urn:microsoft.com/office/officeart/2005/8/layout/vProcess5"/>
    <dgm:cxn modelId="{5974D07A-1DC4-FE46-A19B-E556D68C4675}" type="presParOf" srcId="{64710C92-0D12-B24A-AD2C-9933B2BE5F17}" destId="{2C219CB8-E589-FD4D-A116-455EA6E4E8B4}" srcOrd="5" destOrd="0" presId="urn:microsoft.com/office/officeart/2005/8/layout/vProcess5"/>
    <dgm:cxn modelId="{F1B3E186-4D06-2A4B-A0E5-E49C803FD997}" type="presParOf" srcId="{64710C92-0D12-B24A-AD2C-9933B2BE5F17}" destId="{8AEDBC3C-C1A0-2344-AFC0-8AC48E48DFD0}" srcOrd="6" destOrd="0" presId="urn:microsoft.com/office/officeart/2005/8/layout/vProcess5"/>
    <dgm:cxn modelId="{7602C34E-279C-AA48-AC0F-FF0CF0320B60}" type="presParOf" srcId="{64710C92-0D12-B24A-AD2C-9933B2BE5F17}" destId="{1D4499A7-5D2F-8545-B2F3-036293F2277B}" srcOrd="7" destOrd="0" presId="urn:microsoft.com/office/officeart/2005/8/layout/vProcess5"/>
    <dgm:cxn modelId="{2C83AFCA-B94F-0049-817B-29CA2CB7EA9D}" type="presParOf" srcId="{64710C92-0D12-B24A-AD2C-9933B2BE5F17}" destId="{6313EEDF-59B2-3F47-B103-9ED2F35C69F1}" srcOrd="8" destOrd="0" presId="urn:microsoft.com/office/officeart/2005/8/layout/vProcess5"/>
    <dgm:cxn modelId="{2D0D7534-156C-4B49-8647-7832C7B8027E}" type="presParOf" srcId="{64710C92-0D12-B24A-AD2C-9933B2BE5F17}" destId="{DBEFA6F9-05A1-2B47-A981-79A263CE396E}" srcOrd="9" destOrd="0" presId="urn:microsoft.com/office/officeart/2005/8/layout/vProcess5"/>
    <dgm:cxn modelId="{DE652867-BC49-A041-8B87-D162D94973FB}" type="presParOf" srcId="{64710C92-0D12-B24A-AD2C-9933B2BE5F17}" destId="{71581E2B-EF2E-8147-9815-4FD820DB09A0}" srcOrd="10" destOrd="0" presId="urn:microsoft.com/office/officeart/2005/8/layout/vProcess5"/>
    <dgm:cxn modelId="{E69F1833-755B-5E42-8418-57D15041A291}" type="presParOf" srcId="{64710C92-0D12-B24A-AD2C-9933B2BE5F17}" destId="{E353945A-8517-E745-9462-F213EDAFFF65}" srcOrd="11" destOrd="0" presId="urn:microsoft.com/office/officeart/2005/8/layout/vProcess5"/>
    <dgm:cxn modelId="{7CBB51D7-167B-4C4A-90E1-FDC3D52B06E6}" type="presParOf" srcId="{64710C92-0D12-B24A-AD2C-9933B2BE5F17}" destId="{599CDCD6-C036-EB40-A89D-115A6D38CB91}" srcOrd="12" destOrd="0" presId="urn:microsoft.com/office/officeart/2005/8/layout/vProcess5"/>
    <dgm:cxn modelId="{AF6A992C-A714-9747-960D-F1E7F7A831DC}" type="presParOf" srcId="{64710C92-0D12-B24A-AD2C-9933B2BE5F17}" destId="{6A8DBE75-FC0A-C34D-ADED-36D94DA551AC}" srcOrd="13" destOrd="0" presId="urn:microsoft.com/office/officeart/2005/8/layout/vProcess5"/>
    <dgm:cxn modelId="{D47D19A7-8ECA-0F4C-8E82-27A0A8A197D3}" type="presParOf" srcId="{64710C92-0D12-B24A-AD2C-9933B2BE5F17}" destId="{BB8FDC3D-0717-8B44-A485-26FA2D0032ED}"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A6ACE-99E1-4AA5-91A4-207DA04B17DB}">
      <dsp:nvSpPr>
        <dsp:cNvPr id="0" name=""/>
        <dsp:cNvSpPr/>
      </dsp:nvSpPr>
      <dsp:spPr>
        <a:xfrm>
          <a:off x="493489" y="221029"/>
          <a:ext cx="803671" cy="803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521128-9C1C-4475-BA7A-A00A10196DED}">
      <dsp:nvSpPr>
        <dsp:cNvPr id="0" name=""/>
        <dsp:cNvSpPr/>
      </dsp:nvSpPr>
      <dsp:spPr>
        <a:xfrm>
          <a:off x="2356" y="1553051"/>
          <a:ext cx="1785937" cy="218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Heart function may be  monitored by electrical activity (electrocardiogram, ECG) , echocardiography, or heart sound auscultation (phonocardiogram, PCG). Diagnosis using one signal only may lead to inaccurate diagnosis</a:t>
          </a:r>
        </a:p>
      </dsp:txBody>
      <dsp:txXfrm>
        <a:off x="2356" y="1553051"/>
        <a:ext cx="1785937" cy="2187773"/>
      </dsp:txXfrm>
    </dsp:sp>
    <dsp:sp modelId="{FD310BC2-0DDF-4D47-873E-82406BFCAAF8}">
      <dsp:nvSpPr>
        <dsp:cNvPr id="0" name=""/>
        <dsp:cNvSpPr/>
      </dsp:nvSpPr>
      <dsp:spPr>
        <a:xfrm>
          <a:off x="2591966" y="221029"/>
          <a:ext cx="803671" cy="803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D4E3B-13C0-463E-B523-02F8DE16F1F0}">
      <dsp:nvSpPr>
        <dsp:cNvPr id="0" name=""/>
        <dsp:cNvSpPr/>
      </dsp:nvSpPr>
      <dsp:spPr>
        <a:xfrm>
          <a:off x="2100833" y="1553051"/>
          <a:ext cx="1785937" cy="218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difficulties in the classification of PCG heart sound records into normal and abnormal are due to noise and distortion of recorded wave signals.</a:t>
          </a:r>
        </a:p>
      </dsp:txBody>
      <dsp:txXfrm>
        <a:off x="2100833" y="1553051"/>
        <a:ext cx="1785937" cy="2187773"/>
      </dsp:txXfrm>
    </dsp:sp>
    <dsp:sp modelId="{D428B8A5-74E4-4082-A03A-DA6665033500}">
      <dsp:nvSpPr>
        <dsp:cNvPr id="0" name=""/>
        <dsp:cNvSpPr/>
      </dsp:nvSpPr>
      <dsp:spPr>
        <a:xfrm>
          <a:off x="4690442" y="221029"/>
          <a:ext cx="803671" cy="803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D64F0B-15B2-483F-BFC6-A7E74B3F2013}">
      <dsp:nvSpPr>
        <dsp:cNvPr id="0" name=""/>
        <dsp:cNvSpPr/>
      </dsp:nvSpPr>
      <dsp:spPr>
        <a:xfrm>
          <a:off x="4199310" y="1553051"/>
          <a:ext cx="1785937" cy="218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The technological limitation and Knowledge shortage in building an automated tool to classify PCG records.</a:t>
          </a:r>
        </a:p>
      </dsp:txBody>
      <dsp:txXfrm>
        <a:off x="4199310" y="1553051"/>
        <a:ext cx="1785937" cy="2187773"/>
      </dsp:txXfrm>
    </dsp:sp>
    <dsp:sp modelId="{74BAB387-A1F6-447F-BA4F-60980272C613}">
      <dsp:nvSpPr>
        <dsp:cNvPr id="0" name=""/>
        <dsp:cNvSpPr/>
      </dsp:nvSpPr>
      <dsp:spPr>
        <a:xfrm>
          <a:off x="6788919" y="221029"/>
          <a:ext cx="803671" cy="80367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E0848-1E9B-47B3-A781-11C2AFC2A0DD}">
      <dsp:nvSpPr>
        <dsp:cNvPr id="0" name=""/>
        <dsp:cNvSpPr/>
      </dsp:nvSpPr>
      <dsp:spPr>
        <a:xfrm>
          <a:off x="6297786" y="1553051"/>
          <a:ext cx="1785937" cy="2187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In the emergency cases it is difficult to measure different activities of the heart especially for the heart patients. </a:t>
          </a:r>
        </a:p>
      </dsp:txBody>
      <dsp:txXfrm>
        <a:off x="6297786" y="1553051"/>
        <a:ext cx="1785937" cy="2187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EFA09-D5BC-7E47-8E4C-D375552F6723}">
      <dsp:nvSpPr>
        <dsp:cNvPr id="0" name=""/>
        <dsp:cNvSpPr/>
      </dsp:nvSpPr>
      <dsp:spPr>
        <a:xfrm>
          <a:off x="0" y="0"/>
          <a:ext cx="4693920" cy="7315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Acquisition</a:t>
          </a:r>
        </a:p>
      </dsp:txBody>
      <dsp:txXfrm>
        <a:off x="21425" y="21425"/>
        <a:ext cx="3818966" cy="688670"/>
      </dsp:txXfrm>
    </dsp:sp>
    <dsp:sp modelId="{BB00F875-220E-5743-B1C3-E8F77E086ABC}">
      <dsp:nvSpPr>
        <dsp:cNvPr id="0" name=""/>
        <dsp:cNvSpPr/>
      </dsp:nvSpPr>
      <dsp:spPr>
        <a:xfrm>
          <a:off x="350519" y="833119"/>
          <a:ext cx="4693920" cy="731520"/>
        </a:xfrm>
        <a:prstGeom prst="roundRect">
          <a:avLst>
            <a:gd name="adj" fmla="val 10000"/>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Data Pre-processing </a:t>
          </a:r>
        </a:p>
      </dsp:txBody>
      <dsp:txXfrm>
        <a:off x="371944" y="854544"/>
        <a:ext cx="3825062" cy="688670"/>
      </dsp:txXfrm>
    </dsp:sp>
    <dsp:sp modelId="{C9157351-A33B-904C-B78D-89976E7186C6}">
      <dsp:nvSpPr>
        <dsp:cNvPr id="0" name=""/>
        <dsp:cNvSpPr/>
      </dsp:nvSpPr>
      <dsp:spPr>
        <a:xfrm>
          <a:off x="701039" y="1666240"/>
          <a:ext cx="4693920" cy="731520"/>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Segmentation</a:t>
          </a:r>
        </a:p>
      </dsp:txBody>
      <dsp:txXfrm>
        <a:off x="722464" y="1687665"/>
        <a:ext cx="3825062" cy="688669"/>
      </dsp:txXfrm>
    </dsp:sp>
    <dsp:sp modelId="{470624A2-9596-DD4F-AB84-88FFD160D57E}">
      <dsp:nvSpPr>
        <dsp:cNvPr id="0" name=""/>
        <dsp:cNvSpPr/>
      </dsp:nvSpPr>
      <dsp:spPr>
        <a:xfrm>
          <a:off x="1051559" y="2499360"/>
          <a:ext cx="4693920" cy="731520"/>
        </a:xfrm>
        <a:prstGeom prst="roundRect">
          <a:avLst>
            <a:gd name="adj" fmla="val 10000"/>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Feature Extraction</a:t>
          </a:r>
        </a:p>
      </dsp:txBody>
      <dsp:txXfrm>
        <a:off x="1072984" y="2520785"/>
        <a:ext cx="3825062" cy="688669"/>
      </dsp:txXfrm>
    </dsp:sp>
    <dsp:sp modelId="{2C219CB8-E589-FD4D-A116-455EA6E4E8B4}">
      <dsp:nvSpPr>
        <dsp:cNvPr id="0" name=""/>
        <dsp:cNvSpPr/>
      </dsp:nvSpPr>
      <dsp:spPr>
        <a:xfrm>
          <a:off x="1402079" y="3332480"/>
          <a:ext cx="4693920" cy="731520"/>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dirty="0"/>
            <a:t>Classification</a:t>
          </a:r>
        </a:p>
      </dsp:txBody>
      <dsp:txXfrm>
        <a:off x="1423504" y="3353905"/>
        <a:ext cx="3825062" cy="688669"/>
      </dsp:txXfrm>
    </dsp:sp>
    <dsp:sp modelId="{8AEDBC3C-C1A0-2344-AFC0-8AC48E48DFD0}">
      <dsp:nvSpPr>
        <dsp:cNvPr id="0" name=""/>
        <dsp:cNvSpPr/>
      </dsp:nvSpPr>
      <dsp:spPr>
        <a:xfrm>
          <a:off x="4218432" y="534416"/>
          <a:ext cx="475488" cy="475488"/>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325417" y="534416"/>
        <a:ext cx="261518" cy="357805"/>
      </dsp:txXfrm>
    </dsp:sp>
    <dsp:sp modelId="{1D4499A7-5D2F-8545-B2F3-036293F2277B}">
      <dsp:nvSpPr>
        <dsp:cNvPr id="0" name=""/>
        <dsp:cNvSpPr/>
      </dsp:nvSpPr>
      <dsp:spPr>
        <a:xfrm>
          <a:off x="4568952" y="1367536"/>
          <a:ext cx="475488" cy="475488"/>
        </a:xfrm>
        <a:prstGeom prst="downArrow">
          <a:avLst>
            <a:gd name="adj1" fmla="val 55000"/>
            <a:gd name="adj2" fmla="val 45000"/>
          </a:avLst>
        </a:prstGeom>
        <a:solidFill>
          <a:schemeClr val="accent4">
            <a:tint val="40000"/>
            <a:alpha val="90000"/>
            <a:hueOff val="-1315235"/>
            <a:satOff val="7386"/>
            <a:lumOff val="469"/>
            <a:alphaOff val="0"/>
          </a:schemeClr>
        </a:solidFill>
        <a:ln w="25400" cap="flat" cmpd="sng" algn="ctr">
          <a:solidFill>
            <a:schemeClr val="accent4">
              <a:tint val="40000"/>
              <a:alpha val="90000"/>
              <a:hueOff val="-1315235"/>
              <a:satOff val="7386"/>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75937" y="1367536"/>
        <a:ext cx="261518" cy="357805"/>
      </dsp:txXfrm>
    </dsp:sp>
    <dsp:sp modelId="{6313EEDF-59B2-3F47-B103-9ED2F35C69F1}">
      <dsp:nvSpPr>
        <dsp:cNvPr id="0" name=""/>
        <dsp:cNvSpPr/>
      </dsp:nvSpPr>
      <dsp:spPr>
        <a:xfrm>
          <a:off x="4919472" y="2188464"/>
          <a:ext cx="475488" cy="475488"/>
        </a:xfrm>
        <a:prstGeom prst="downArrow">
          <a:avLst>
            <a:gd name="adj1" fmla="val 55000"/>
            <a:gd name="adj2" fmla="val 45000"/>
          </a:avLst>
        </a:prstGeom>
        <a:solidFill>
          <a:schemeClr val="accent4">
            <a:tint val="40000"/>
            <a:alpha val="90000"/>
            <a:hueOff val="-2630471"/>
            <a:satOff val="14771"/>
            <a:lumOff val="939"/>
            <a:alphaOff val="0"/>
          </a:schemeClr>
        </a:solidFill>
        <a:ln w="25400" cap="flat" cmpd="sng" algn="ctr">
          <a:solidFill>
            <a:schemeClr val="accent4">
              <a:tint val="40000"/>
              <a:alpha val="90000"/>
              <a:hueOff val="-2630471"/>
              <a:satOff val="14771"/>
              <a:lumOff val="9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026457" y="2188464"/>
        <a:ext cx="261518" cy="357805"/>
      </dsp:txXfrm>
    </dsp:sp>
    <dsp:sp modelId="{DBEFA6F9-05A1-2B47-A981-79A263CE396E}">
      <dsp:nvSpPr>
        <dsp:cNvPr id="0" name=""/>
        <dsp:cNvSpPr/>
      </dsp:nvSpPr>
      <dsp:spPr>
        <a:xfrm>
          <a:off x="5269992" y="3029712"/>
          <a:ext cx="475488" cy="475488"/>
        </a:xfrm>
        <a:prstGeom prst="downArrow">
          <a:avLst>
            <a:gd name="adj1" fmla="val 55000"/>
            <a:gd name="adj2" fmla="val 45000"/>
          </a:avLst>
        </a:prstGeom>
        <a:solidFill>
          <a:schemeClr val="accent4">
            <a:tint val="40000"/>
            <a:alpha val="90000"/>
            <a:hueOff val="-3945706"/>
            <a:satOff val="22157"/>
            <a:lumOff val="1408"/>
            <a:alphaOff val="0"/>
          </a:schemeClr>
        </a:solidFill>
        <a:ln w="25400" cap="flat" cmpd="sng" algn="ctr">
          <a:solidFill>
            <a:schemeClr val="accent4">
              <a:tint val="40000"/>
              <a:alpha val="90000"/>
              <a:hueOff val="-3945706"/>
              <a:satOff val="22157"/>
              <a:lumOff val="14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376977" y="3029712"/>
        <a:ext cx="261518" cy="3578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EG"/>
          </a:p>
        </p:txBody>
      </p:sp>
      <p:sp>
        <p:nvSpPr>
          <p:cNvPr id="3" name="Date Placeholder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C966088B-AACF-4821-B4CF-5CDD1CC5CC5A}" type="datetimeFigureOut">
              <a:rPr lang="ar-EG" smtClean="0"/>
              <a:t>7‏/12‏/1445</a:t>
            </a:fld>
            <a:endParaRPr lang="ar-EG"/>
          </a:p>
        </p:txBody>
      </p:sp>
      <p:sp>
        <p:nvSpPr>
          <p:cNvPr id="4" name="Footer Placeholder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EG"/>
          </a:p>
        </p:txBody>
      </p:sp>
      <p:sp>
        <p:nvSpPr>
          <p:cNvPr id="5" name="Slide Number Placeholder 4"/>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74A0CD4F-5C3A-4D70-A82E-79825D4F1823}" type="slidenum">
              <a:rPr lang="ar-EG" smtClean="0"/>
              <a:t>‹#›</a:t>
            </a:fld>
            <a:endParaRPr lang="ar-EG"/>
          </a:p>
        </p:txBody>
      </p:sp>
    </p:spTree>
    <p:extLst>
      <p:ext uri="{BB962C8B-B14F-4D97-AF65-F5344CB8AC3E}">
        <p14:creationId xmlns:p14="http://schemas.microsoft.com/office/powerpoint/2010/main" val="245424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DFEB2C-14B8-4CC3-AD4E-5EF361C4EC33}" type="datetimeFigureOut">
              <a:rPr lang="en-US" smtClean="0"/>
              <a:pPr/>
              <a:t>6/13/24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950EB-B87C-4736-8E12-8BBE569C8FEA}" type="slidenum">
              <a:rPr lang="en-US" smtClean="0"/>
              <a:pPr/>
              <a:t>‹#›</a:t>
            </a:fld>
            <a:endParaRPr lang="en-US" dirty="0"/>
          </a:p>
        </p:txBody>
      </p:sp>
    </p:spTree>
    <p:extLst>
      <p:ext uri="{BB962C8B-B14F-4D97-AF65-F5344CB8AC3E}">
        <p14:creationId xmlns:p14="http://schemas.microsoft.com/office/powerpoint/2010/main" val="3984399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Abdallah</a:t>
            </a:r>
          </a:p>
        </p:txBody>
      </p:sp>
      <p:sp>
        <p:nvSpPr>
          <p:cNvPr id="4" name="Slide Number Placeholder 3"/>
          <p:cNvSpPr>
            <a:spLocks noGrp="1"/>
          </p:cNvSpPr>
          <p:nvPr>
            <p:ph type="sldNum" sz="quarter" idx="10"/>
          </p:nvPr>
        </p:nvSpPr>
        <p:spPr/>
        <p:txBody>
          <a:bodyPr/>
          <a:lstStyle/>
          <a:p>
            <a:fld id="{777950EB-B87C-4736-8E12-8BBE569C8FEA}" type="slidenum">
              <a:rPr lang="en-US" smtClean="0"/>
              <a:pPr/>
              <a:t>1</a:t>
            </a:fld>
            <a:endParaRPr lang="en-US" dirty="0"/>
          </a:p>
        </p:txBody>
      </p:sp>
    </p:spTree>
    <p:extLst>
      <p:ext uri="{BB962C8B-B14F-4D97-AF65-F5344CB8AC3E}">
        <p14:creationId xmlns:p14="http://schemas.microsoft.com/office/powerpoint/2010/main" val="342426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Osama</a:t>
            </a:r>
          </a:p>
        </p:txBody>
      </p:sp>
      <p:sp>
        <p:nvSpPr>
          <p:cNvPr id="4" name="Slide Number Placeholder 3"/>
          <p:cNvSpPr>
            <a:spLocks noGrp="1"/>
          </p:cNvSpPr>
          <p:nvPr>
            <p:ph type="sldNum" sz="quarter" idx="5"/>
          </p:nvPr>
        </p:nvSpPr>
        <p:spPr/>
        <p:txBody>
          <a:bodyPr/>
          <a:lstStyle/>
          <a:p>
            <a:fld id="{777950EB-B87C-4736-8E12-8BBE569C8FEA}" type="slidenum">
              <a:rPr lang="en-US" smtClean="0"/>
              <a:pPr/>
              <a:t>10</a:t>
            </a:fld>
            <a:endParaRPr lang="en-US" dirty="0"/>
          </a:p>
        </p:txBody>
      </p:sp>
    </p:spTree>
    <p:extLst>
      <p:ext uri="{BB962C8B-B14F-4D97-AF65-F5344CB8AC3E}">
        <p14:creationId xmlns:p14="http://schemas.microsoft.com/office/powerpoint/2010/main" val="258330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Osama</a:t>
            </a:r>
          </a:p>
        </p:txBody>
      </p:sp>
      <p:sp>
        <p:nvSpPr>
          <p:cNvPr id="4" name="Slide Number Placeholder 3"/>
          <p:cNvSpPr>
            <a:spLocks noGrp="1"/>
          </p:cNvSpPr>
          <p:nvPr>
            <p:ph type="sldNum" sz="quarter" idx="5"/>
          </p:nvPr>
        </p:nvSpPr>
        <p:spPr/>
        <p:txBody>
          <a:bodyPr/>
          <a:lstStyle/>
          <a:p>
            <a:fld id="{777950EB-B87C-4736-8E12-8BBE569C8FEA}" type="slidenum">
              <a:rPr lang="en-US" smtClean="0"/>
              <a:pPr/>
              <a:t>11</a:t>
            </a:fld>
            <a:endParaRPr lang="en-US" dirty="0"/>
          </a:p>
        </p:txBody>
      </p:sp>
    </p:spTree>
    <p:extLst>
      <p:ext uri="{BB962C8B-B14F-4D97-AF65-F5344CB8AC3E}">
        <p14:creationId xmlns:p14="http://schemas.microsoft.com/office/powerpoint/2010/main" val="1507023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Fares</a:t>
            </a:r>
          </a:p>
        </p:txBody>
      </p:sp>
      <p:sp>
        <p:nvSpPr>
          <p:cNvPr id="4" name="Slide Number Placeholder 3"/>
          <p:cNvSpPr>
            <a:spLocks noGrp="1"/>
          </p:cNvSpPr>
          <p:nvPr>
            <p:ph type="sldNum" sz="quarter" idx="5"/>
          </p:nvPr>
        </p:nvSpPr>
        <p:spPr/>
        <p:txBody>
          <a:bodyPr/>
          <a:lstStyle/>
          <a:p>
            <a:fld id="{777950EB-B87C-4736-8E12-8BBE569C8FEA}" type="slidenum">
              <a:rPr lang="en-US" smtClean="0"/>
              <a:pPr/>
              <a:t>12</a:t>
            </a:fld>
            <a:endParaRPr lang="en-US" dirty="0"/>
          </a:p>
        </p:txBody>
      </p:sp>
    </p:spTree>
    <p:extLst>
      <p:ext uri="{BB962C8B-B14F-4D97-AF65-F5344CB8AC3E}">
        <p14:creationId xmlns:p14="http://schemas.microsoft.com/office/powerpoint/2010/main" val="1810339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Fares</a:t>
            </a:r>
          </a:p>
        </p:txBody>
      </p:sp>
      <p:sp>
        <p:nvSpPr>
          <p:cNvPr id="4" name="Slide Number Placeholder 3"/>
          <p:cNvSpPr>
            <a:spLocks noGrp="1"/>
          </p:cNvSpPr>
          <p:nvPr>
            <p:ph type="sldNum" sz="quarter" idx="5"/>
          </p:nvPr>
        </p:nvSpPr>
        <p:spPr/>
        <p:txBody>
          <a:bodyPr/>
          <a:lstStyle/>
          <a:p>
            <a:fld id="{777950EB-B87C-4736-8E12-8BBE569C8FEA}" type="slidenum">
              <a:rPr lang="en-US" smtClean="0"/>
              <a:pPr/>
              <a:t>13</a:t>
            </a:fld>
            <a:endParaRPr lang="en-US" dirty="0"/>
          </a:p>
        </p:txBody>
      </p:sp>
    </p:spTree>
    <p:extLst>
      <p:ext uri="{BB962C8B-B14F-4D97-AF65-F5344CB8AC3E}">
        <p14:creationId xmlns:p14="http://schemas.microsoft.com/office/powerpoint/2010/main" val="223296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Ahmed Atef </a:t>
            </a:r>
          </a:p>
        </p:txBody>
      </p:sp>
      <p:sp>
        <p:nvSpPr>
          <p:cNvPr id="4" name="Slide Number Placeholder 3"/>
          <p:cNvSpPr>
            <a:spLocks noGrp="1"/>
          </p:cNvSpPr>
          <p:nvPr>
            <p:ph type="sldNum" sz="quarter" idx="5"/>
          </p:nvPr>
        </p:nvSpPr>
        <p:spPr/>
        <p:txBody>
          <a:bodyPr/>
          <a:lstStyle/>
          <a:p>
            <a:fld id="{777950EB-B87C-4736-8E12-8BBE569C8FEA}" type="slidenum">
              <a:rPr lang="en-US" smtClean="0"/>
              <a:pPr/>
              <a:t>14</a:t>
            </a:fld>
            <a:endParaRPr lang="en-US" dirty="0"/>
          </a:p>
        </p:txBody>
      </p:sp>
    </p:spTree>
    <p:extLst>
      <p:ext uri="{BB962C8B-B14F-4D97-AF65-F5344CB8AC3E}">
        <p14:creationId xmlns:p14="http://schemas.microsoft.com/office/powerpoint/2010/main" val="4248181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Hossam</a:t>
            </a:r>
          </a:p>
        </p:txBody>
      </p:sp>
      <p:sp>
        <p:nvSpPr>
          <p:cNvPr id="4" name="Slide Number Placeholder 3"/>
          <p:cNvSpPr>
            <a:spLocks noGrp="1"/>
          </p:cNvSpPr>
          <p:nvPr>
            <p:ph type="sldNum" sz="quarter" idx="5"/>
          </p:nvPr>
        </p:nvSpPr>
        <p:spPr/>
        <p:txBody>
          <a:bodyPr/>
          <a:lstStyle/>
          <a:p>
            <a:fld id="{777950EB-B87C-4736-8E12-8BBE569C8FEA}" type="slidenum">
              <a:rPr lang="en-US" smtClean="0"/>
              <a:pPr/>
              <a:t>15</a:t>
            </a:fld>
            <a:endParaRPr lang="en-US" dirty="0"/>
          </a:p>
        </p:txBody>
      </p:sp>
    </p:spTree>
    <p:extLst>
      <p:ext uri="{BB962C8B-B14F-4D97-AF65-F5344CB8AC3E}">
        <p14:creationId xmlns:p14="http://schemas.microsoft.com/office/powerpoint/2010/main" val="119000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Hosaam</a:t>
            </a:r>
          </a:p>
        </p:txBody>
      </p:sp>
      <p:sp>
        <p:nvSpPr>
          <p:cNvPr id="4" name="Slide Number Placeholder 3"/>
          <p:cNvSpPr>
            <a:spLocks noGrp="1"/>
          </p:cNvSpPr>
          <p:nvPr>
            <p:ph type="sldNum" sz="quarter" idx="5"/>
          </p:nvPr>
        </p:nvSpPr>
        <p:spPr/>
        <p:txBody>
          <a:bodyPr/>
          <a:lstStyle/>
          <a:p>
            <a:fld id="{777950EB-B87C-4736-8E12-8BBE569C8FEA}" type="slidenum">
              <a:rPr lang="en-US" smtClean="0"/>
              <a:pPr/>
              <a:t>16</a:t>
            </a:fld>
            <a:endParaRPr lang="en-US" dirty="0"/>
          </a:p>
        </p:txBody>
      </p:sp>
    </p:spTree>
    <p:extLst>
      <p:ext uri="{BB962C8B-B14F-4D97-AF65-F5344CB8AC3E}">
        <p14:creationId xmlns:p14="http://schemas.microsoft.com/office/powerpoint/2010/main" val="3136055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Hosaam</a:t>
            </a:r>
          </a:p>
        </p:txBody>
      </p:sp>
      <p:sp>
        <p:nvSpPr>
          <p:cNvPr id="4" name="Slide Number Placeholder 3"/>
          <p:cNvSpPr>
            <a:spLocks noGrp="1"/>
          </p:cNvSpPr>
          <p:nvPr>
            <p:ph type="sldNum" sz="quarter" idx="5"/>
          </p:nvPr>
        </p:nvSpPr>
        <p:spPr/>
        <p:txBody>
          <a:bodyPr/>
          <a:lstStyle/>
          <a:p>
            <a:fld id="{777950EB-B87C-4736-8E12-8BBE569C8FEA}" type="slidenum">
              <a:rPr lang="en-US" smtClean="0"/>
              <a:pPr/>
              <a:t>17</a:t>
            </a:fld>
            <a:endParaRPr lang="en-US" dirty="0"/>
          </a:p>
        </p:txBody>
      </p:sp>
    </p:spTree>
    <p:extLst>
      <p:ext uri="{BB962C8B-B14F-4D97-AF65-F5344CB8AC3E}">
        <p14:creationId xmlns:p14="http://schemas.microsoft.com/office/powerpoint/2010/main" val="85567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Abdelrahman 2nd </a:t>
            </a:r>
          </a:p>
        </p:txBody>
      </p:sp>
      <p:sp>
        <p:nvSpPr>
          <p:cNvPr id="4" name="Slide Number Placeholder 3"/>
          <p:cNvSpPr>
            <a:spLocks noGrp="1"/>
          </p:cNvSpPr>
          <p:nvPr>
            <p:ph type="sldNum" sz="quarter" idx="5"/>
          </p:nvPr>
        </p:nvSpPr>
        <p:spPr/>
        <p:txBody>
          <a:bodyPr/>
          <a:lstStyle/>
          <a:p>
            <a:fld id="{777950EB-B87C-4736-8E12-8BBE569C8FEA}" type="slidenum">
              <a:rPr lang="en-US" smtClean="0"/>
              <a:pPr/>
              <a:t>18</a:t>
            </a:fld>
            <a:endParaRPr lang="en-US" dirty="0"/>
          </a:p>
        </p:txBody>
      </p:sp>
    </p:spTree>
    <p:extLst>
      <p:ext uri="{BB962C8B-B14F-4D97-AF65-F5344CB8AC3E}">
        <p14:creationId xmlns:p14="http://schemas.microsoft.com/office/powerpoint/2010/main" val="2698860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Abdelrahman 2nd</a:t>
            </a:r>
          </a:p>
        </p:txBody>
      </p:sp>
      <p:sp>
        <p:nvSpPr>
          <p:cNvPr id="4" name="Slide Number Placeholder 3"/>
          <p:cNvSpPr>
            <a:spLocks noGrp="1"/>
          </p:cNvSpPr>
          <p:nvPr>
            <p:ph type="sldNum" sz="quarter" idx="5"/>
          </p:nvPr>
        </p:nvSpPr>
        <p:spPr/>
        <p:txBody>
          <a:bodyPr/>
          <a:lstStyle/>
          <a:p>
            <a:fld id="{777950EB-B87C-4736-8E12-8BBE569C8FEA}" type="slidenum">
              <a:rPr lang="en-US" smtClean="0"/>
              <a:pPr/>
              <a:t>19</a:t>
            </a:fld>
            <a:endParaRPr lang="en-US" dirty="0"/>
          </a:p>
        </p:txBody>
      </p:sp>
    </p:spTree>
    <p:extLst>
      <p:ext uri="{BB962C8B-B14F-4D97-AF65-F5344CB8AC3E}">
        <p14:creationId xmlns:p14="http://schemas.microsoft.com/office/powerpoint/2010/main" val="11287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Abdallah</a:t>
            </a:r>
          </a:p>
        </p:txBody>
      </p:sp>
      <p:sp>
        <p:nvSpPr>
          <p:cNvPr id="4" name="Slide Number Placeholder 3"/>
          <p:cNvSpPr>
            <a:spLocks noGrp="1"/>
          </p:cNvSpPr>
          <p:nvPr>
            <p:ph type="sldNum" sz="quarter" idx="5"/>
          </p:nvPr>
        </p:nvSpPr>
        <p:spPr/>
        <p:txBody>
          <a:bodyPr/>
          <a:lstStyle/>
          <a:p>
            <a:fld id="{777950EB-B87C-4736-8E12-8BBE569C8FEA}" type="slidenum">
              <a:rPr lang="en-US" smtClean="0"/>
              <a:pPr/>
              <a:t>2</a:t>
            </a:fld>
            <a:endParaRPr lang="en-US" dirty="0"/>
          </a:p>
        </p:txBody>
      </p:sp>
    </p:spTree>
    <p:extLst>
      <p:ext uri="{BB962C8B-B14F-4D97-AF65-F5344CB8AC3E}">
        <p14:creationId xmlns:p14="http://schemas.microsoft.com/office/powerpoint/2010/main" val="983799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Alaa</a:t>
            </a:r>
          </a:p>
        </p:txBody>
      </p:sp>
      <p:sp>
        <p:nvSpPr>
          <p:cNvPr id="4" name="Slide Number Placeholder 3"/>
          <p:cNvSpPr>
            <a:spLocks noGrp="1"/>
          </p:cNvSpPr>
          <p:nvPr>
            <p:ph type="sldNum" sz="quarter" idx="5"/>
          </p:nvPr>
        </p:nvSpPr>
        <p:spPr/>
        <p:txBody>
          <a:bodyPr/>
          <a:lstStyle/>
          <a:p>
            <a:fld id="{777950EB-B87C-4736-8E12-8BBE569C8FEA}" type="slidenum">
              <a:rPr lang="en-US" smtClean="0"/>
              <a:pPr/>
              <a:t>20</a:t>
            </a:fld>
            <a:endParaRPr lang="en-US" dirty="0"/>
          </a:p>
        </p:txBody>
      </p:sp>
    </p:spTree>
    <p:extLst>
      <p:ext uri="{BB962C8B-B14F-4D97-AF65-F5344CB8AC3E}">
        <p14:creationId xmlns:p14="http://schemas.microsoft.com/office/powerpoint/2010/main" val="421951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Alaa</a:t>
            </a:r>
          </a:p>
        </p:txBody>
      </p:sp>
      <p:sp>
        <p:nvSpPr>
          <p:cNvPr id="4" name="Slide Number Placeholder 3"/>
          <p:cNvSpPr>
            <a:spLocks noGrp="1"/>
          </p:cNvSpPr>
          <p:nvPr>
            <p:ph type="sldNum" sz="quarter" idx="5"/>
          </p:nvPr>
        </p:nvSpPr>
        <p:spPr/>
        <p:txBody>
          <a:bodyPr/>
          <a:lstStyle/>
          <a:p>
            <a:fld id="{777950EB-B87C-4736-8E12-8BBE569C8FEA}" type="slidenum">
              <a:rPr lang="en-US" smtClean="0"/>
              <a:pPr/>
              <a:t>21</a:t>
            </a:fld>
            <a:endParaRPr lang="en-US" dirty="0"/>
          </a:p>
        </p:txBody>
      </p:sp>
    </p:spTree>
    <p:extLst>
      <p:ext uri="{BB962C8B-B14F-4D97-AF65-F5344CB8AC3E}">
        <p14:creationId xmlns:p14="http://schemas.microsoft.com/office/powerpoint/2010/main" val="3273163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4F7F1-2D11-5F00-4222-614BC232F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6B7404-3E36-590C-96D1-3BA792705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09D6D9-2D90-C5A4-A937-491A459B9369}"/>
              </a:ext>
            </a:extLst>
          </p:cNvPr>
          <p:cNvSpPr>
            <a:spLocks noGrp="1"/>
          </p:cNvSpPr>
          <p:nvPr>
            <p:ph type="body" idx="1"/>
          </p:nvPr>
        </p:nvSpPr>
        <p:spPr/>
        <p:txBody>
          <a:bodyPr/>
          <a:lstStyle/>
          <a:p>
            <a:r>
              <a:rPr lang="en-SA" dirty="0"/>
              <a:t>Abdallah</a:t>
            </a:r>
          </a:p>
        </p:txBody>
      </p:sp>
      <p:sp>
        <p:nvSpPr>
          <p:cNvPr id="4" name="Slide Number Placeholder 3">
            <a:extLst>
              <a:ext uri="{FF2B5EF4-FFF2-40B4-BE49-F238E27FC236}">
                <a16:creationId xmlns:a16="http://schemas.microsoft.com/office/drawing/2014/main" id="{EB8F2A69-2AE9-66C9-0D7C-0194F935B8D9}"/>
              </a:ext>
            </a:extLst>
          </p:cNvPr>
          <p:cNvSpPr>
            <a:spLocks noGrp="1"/>
          </p:cNvSpPr>
          <p:nvPr>
            <p:ph type="sldNum" sz="quarter" idx="5"/>
          </p:nvPr>
        </p:nvSpPr>
        <p:spPr/>
        <p:txBody>
          <a:bodyPr/>
          <a:lstStyle/>
          <a:p>
            <a:fld id="{777950EB-B87C-4736-8E12-8BBE569C8FEA}" type="slidenum">
              <a:rPr lang="en-US" smtClean="0"/>
              <a:pPr/>
              <a:t>22</a:t>
            </a:fld>
            <a:endParaRPr lang="en-US" dirty="0"/>
          </a:p>
        </p:txBody>
      </p:sp>
    </p:spTree>
    <p:extLst>
      <p:ext uri="{BB962C8B-B14F-4D97-AF65-F5344CB8AC3E}">
        <p14:creationId xmlns:p14="http://schemas.microsoft.com/office/powerpoint/2010/main" val="220715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malAbdallah</a:t>
            </a:r>
          </a:p>
        </p:txBody>
      </p:sp>
      <p:sp>
        <p:nvSpPr>
          <p:cNvPr id="4" name="Slide Number Placeholder 3"/>
          <p:cNvSpPr>
            <a:spLocks noGrp="1"/>
          </p:cNvSpPr>
          <p:nvPr>
            <p:ph type="sldNum" sz="quarter" idx="5"/>
          </p:nvPr>
        </p:nvSpPr>
        <p:spPr/>
        <p:txBody>
          <a:bodyPr/>
          <a:lstStyle/>
          <a:p>
            <a:fld id="{777950EB-B87C-4736-8E12-8BBE569C8FEA}" type="slidenum">
              <a:rPr lang="en-US" smtClean="0"/>
              <a:pPr/>
              <a:t>23</a:t>
            </a:fld>
            <a:endParaRPr lang="en-US" dirty="0"/>
          </a:p>
        </p:txBody>
      </p:sp>
    </p:spTree>
    <p:extLst>
      <p:ext uri="{BB962C8B-B14F-4D97-AF65-F5344CB8AC3E}">
        <p14:creationId xmlns:p14="http://schemas.microsoft.com/office/powerpoint/2010/main" val="624750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Ahmed Atef</a:t>
            </a:r>
          </a:p>
        </p:txBody>
      </p:sp>
      <p:sp>
        <p:nvSpPr>
          <p:cNvPr id="4" name="Slide Number Placeholder 3"/>
          <p:cNvSpPr>
            <a:spLocks noGrp="1"/>
          </p:cNvSpPr>
          <p:nvPr>
            <p:ph type="sldNum" sz="quarter" idx="5"/>
          </p:nvPr>
        </p:nvSpPr>
        <p:spPr/>
        <p:txBody>
          <a:bodyPr/>
          <a:lstStyle/>
          <a:p>
            <a:fld id="{777950EB-B87C-4736-8E12-8BBE569C8FEA}" type="slidenum">
              <a:rPr lang="en-US" smtClean="0"/>
              <a:pPr/>
              <a:t>24</a:t>
            </a:fld>
            <a:endParaRPr lang="en-US" dirty="0"/>
          </a:p>
        </p:txBody>
      </p:sp>
    </p:spTree>
    <p:extLst>
      <p:ext uri="{BB962C8B-B14F-4D97-AF65-F5344CB8AC3E}">
        <p14:creationId xmlns:p14="http://schemas.microsoft.com/office/powerpoint/2010/main" val="421400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0" lang="en-US" sz="2200" b="0" i="0" u="none" strike="noStrike" kern="1200" cap="none" spc="0" normalizeH="0" baseline="0" noProof="0" dirty="0">
                <a:ln>
                  <a:noFill/>
                </a:ln>
                <a:solidFill>
                  <a:prstClr val="black"/>
                </a:solidFill>
                <a:effectLst/>
                <a:uLnTx/>
                <a:uFillTx/>
                <a:latin typeface="Gill Sans MT"/>
                <a:ea typeface="+mn-ea"/>
                <a:cs typeface="+mn-cs"/>
              </a:rPr>
              <a:t>Abdallah</a:t>
            </a:r>
            <a:endParaRPr lang="en-US" dirty="0"/>
          </a:p>
        </p:txBody>
      </p:sp>
      <p:sp>
        <p:nvSpPr>
          <p:cNvPr id="4" name="Slide Number Placeholder 3"/>
          <p:cNvSpPr>
            <a:spLocks noGrp="1"/>
          </p:cNvSpPr>
          <p:nvPr>
            <p:ph type="sldNum" sz="quarter" idx="10"/>
          </p:nvPr>
        </p:nvSpPr>
        <p:spPr/>
        <p:txBody>
          <a:bodyPr/>
          <a:lstStyle/>
          <a:p>
            <a:fld id="{777950EB-B87C-4736-8E12-8BBE569C8FEA}" type="slidenum">
              <a:rPr lang="en-US" smtClean="0"/>
              <a:pPr/>
              <a:t>3</a:t>
            </a:fld>
            <a:endParaRPr lang="en-US" dirty="0"/>
          </a:p>
        </p:txBody>
      </p:sp>
    </p:spTree>
    <p:extLst>
      <p:ext uri="{BB962C8B-B14F-4D97-AF65-F5344CB8AC3E}">
        <p14:creationId xmlns:p14="http://schemas.microsoft.com/office/powerpoint/2010/main" val="195578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Abdallah</a:t>
            </a:r>
          </a:p>
          <a:p>
            <a:r>
              <a:rPr lang="en-US" dirty="0"/>
              <a:t>https://</a:t>
            </a:r>
            <a:r>
              <a:rPr lang="en-US" dirty="0" err="1"/>
              <a:t>www.who.int</a:t>
            </a:r>
            <a:r>
              <a:rPr lang="en-US" dirty="0"/>
              <a:t>/news-room/fact-sheets/detail/the-top-10-causes-of-death</a:t>
            </a:r>
          </a:p>
        </p:txBody>
      </p:sp>
      <p:sp>
        <p:nvSpPr>
          <p:cNvPr id="4" name="Slide Number Placeholder 3"/>
          <p:cNvSpPr>
            <a:spLocks noGrp="1"/>
          </p:cNvSpPr>
          <p:nvPr>
            <p:ph type="sldNum" sz="quarter" idx="10"/>
          </p:nvPr>
        </p:nvSpPr>
        <p:spPr/>
        <p:txBody>
          <a:bodyPr/>
          <a:lstStyle/>
          <a:p>
            <a:fld id="{777950EB-B87C-4736-8E12-8BBE569C8FEA}" type="slidenum">
              <a:rPr lang="en-US" smtClean="0"/>
              <a:pPr/>
              <a:t>4</a:t>
            </a:fld>
            <a:endParaRPr lang="en-US" dirty="0"/>
          </a:p>
        </p:txBody>
      </p:sp>
    </p:spTree>
    <p:extLst>
      <p:ext uri="{BB962C8B-B14F-4D97-AF65-F5344CB8AC3E}">
        <p14:creationId xmlns:p14="http://schemas.microsoft.com/office/powerpoint/2010/main" val="1269723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Abdallah</a:t>
            </a:r>
          </a:p>
        </p:txBody>
      </p:sp>
      <p:sp>
        <p:nvSpPr>
          <p:cNvPr id="4" name="Slide Number Placeholder 3"/>
          <p:cNvSpPr>
            <a:spLocks noGrp="1"/>
          </p:cNvSpPr>
          <p:nvPr>
            <p:ph type="sldNum" sz="quarter" idx="5"/>
          </p:nvPr>
        </p:nvSpPr>
        <p:spPr/>
        <p:txBody>
          <a:bodyPr/>
          <a:lstStyle/>
          <a:p>
            <a:fld id="{777950EB-B87C-4736-8E12-8BBE569C8FEA}" type="slidenum">
              <a:rPr lang="en-US" smtClean="0"/>
              <a:pPr/>
              <a:t>5</a:t>
            </a:fld>
            <a:endParaRPr lang="en-US" dirty="0"/>
          </a:p>
        </p:txBody>
      </p:sp>
    </p:spTree>
    <p:extLst>
      <p:ext uri="{BB962C8B-B14F-4D97-AF65-F5344CB8AC3E}">
        <p14:creationId xmlns:p14="http://schemas.microsoft.com/office/powerpoint/2010/main" val="2314769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Abdallah</a:t>
            </a:r>
          </a:p>
        </p:txBody>
      </p:sp>
      <p:sp>
        <p:nvSpPr>
          <p:cNvPr id="4" name="Slide Number Placeholder 3"/>
          <p:cNvSpPr>
            <a:spLocks noGrp="1"/>
          </p:cNvSpPr>
          <p:nvPr>
            <p:ph type="sldNum" sz="quarter" idx="5"/>
          </p:nvPr>
        </p:nvSpPr>
        <p:spPr/>
        <p:txBody>
          <a:bodyPr/>
          <a:lstStyle/>
          <a:p>
            <a:fld id="{777950EB-B87C-4736-8E12-8BBE569C8FEA}" type="slidenum">
              <a:rPr lang="en-US" smtClean="0"/>
              <a:pPr/>
              <a:t>6</a:t>
            </a:fld>
            <a:endParaRPr lang="en-US" dirty="0"/>
          </a:p>
        </p:txBody>
      </p:sp>
    </p:spTree>
    <p:extLst>
      <p:ext uri="{BB962C8B-B14F-4D97-AF65-F5344CB8AC3E}">
        <p14:creationId xmlns:p14="http://schemas.microsoft.com/office/powerpoint/2010/main" val="83455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A" dirty="0"/>
              <a:t>Abdelrahman 1st</a:t>
            </a:r>
          </a:p>
          <a:p>
            <a:endParaRPr lang="en-SA" dirty="0"/>
          </a:p>
        </p:txBody>
      </p:sp>
      <p:sp>
        <p:nvSpPr>
          <p:cNvPr id="4" name="Slide Number Placeholder 3"/>
          <p:cNvSpPr>
            <a:spLocks noGrp="1"/>
          </p:cNvSpPr>
          <p:nvPr>
            <p:ph type="sldNum" sz="quarter" idx="5"/>
          </p:nvPr>
        </p:nvSpPr>
        <p:spPr/>
        <p:txBody>
          <a:bodyPr/>
          <a:lstStyle/>
          <a:p>
            <a:fld id="{777950EB-B87C-4736-8E12-8BBE569C8FEA}" type="slidenum">
              <a:rPr lang="en-US" smtClean="0"/>
              <a:pPr/>
              <a:t>7</a:t>
            </a:fld>
            <a:endParaRPr lang="en-US" dirty="0"/>
          </a:p>
        </p:txBody>
      </p:sp>
    </p:spTree>
    <p:extLst>
      <p:ext uri="{BB962C8B-B14F-4D97-AF65-F5344CB8AC3E}">
        <p14:creationId xmlns:p14="http://schemas.microsoft.com/office/powerpoint/2010/main" val="326215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Abdelrahman 1st</a:t>
            </a:r>
          </a:p>
        </p:txBody>
      </p:sp>
      <p:sp>
        <p:nvSpPr>
          <p:cNvPr id="4" name="Slide Number Placeholder 3"/>
          <p:cNvSpPr>
            <a:spLocks noGrp="1"/>
          </p:cNvSpPr>
          <p:nvPr>
            <p:ph type="sldNum" sz="quarter" idx="5"/>
          </p:nvPr>
        </p:nvSpPr>
        <p:spPr/>
        <p:txBody>
          <a:bodyPr/>
          <a:lstStyle/>
          <a:p>
            <a:fld id="{777950EB-B87C-4736-8E12-8BBE569C8FEA}" type="slidenum">
              <a:rPr lang="en-US" smtClean="0"/>
              <a:pPr/>
              <a:t>8</a:t>
            </a:fld>
            <a:endParaRPr lang="en-US" dirty="0"/>
          </a:p>
        </p:txBody>
      </p:sp>
    </p:spTree>
    <p:extLst>
      <p:ext uri="{BB962C8B-B14F-4D97-AF65-F5344CB8AC3E}">
        <p14:creationId xmlns:p14="http://schemas.microsoft.com/office/powerpoint/2010/main" val="247176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A" dirty="0"/>
              <a:t>Osama </a:t>
            </a:r>
          </a:p>
        </p:txBody>
      </p:sp>
      <p:sp>
        <p:nvSpPr>
          <p:cNvPr id="4" name="Slide Number Placeholder 3"/>
          <p:cNvSpPr>
            <a:spLocks noGrp="1"/>
          </p:cNvSpPr>
          <p:nvPr>
            <p:ph type="sldNum" sz="quarter" idx="5"/>
          </p:nvPr>
        </p:nvSpPr>
        <p:spPr/>
        <p:txBody>
          <a:bodyPr/>
          <a:lstStyle/>
          <a:p>
            <a:fld id="{777950EB-B87C-4736-8E12-8BBE569C8FEA}" type="slidenum">
              <a:rPr lang="en-US" smtClean="0"/>
              <a:pPr/>
              <a:t>9</a:t>
            </a:fld>
            <a:endParaRPr lang="en-US" dirty="0"/>
          </a:p>
        </p:txBody>
      </p:sp>
    </p:spTree>
    <p:extLst>
      <p:ext uri="{BB962C8B-B14F-4D97-AF65-F5344CB8AC3E}">
        <p14:creationId xmlns:p14="http://schemas.microsoft.com/office/powerpoint/2010/main" val="1924984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115051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240353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501824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722440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2810871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accent5">
                    <a:lumMod val="7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accent5">
                    <a:lumMod val="7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accent5">
                    <a:lumMod val="7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accent5">
                    <a:lumMod val="75000"/>
                  </a:schemeClr>
                </a:solidFill>
              </a:defRPr>
            </a:lvl1pPr>
          </a:lstStyle>
          <a:p>
            <a:r>
              <a:rPr lang="en-US" altLang="ko-KR" dirty="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accent5">
                    <a:lumMod val="75000"/>
                  </a:schemeClr>
                </a:solidFill>
              </a:defRPr>
            </a:lvl1pPr>
          </a:lstStyle>
          <a:p>
            <a:pPr lvl="0"/>
            <a:r>
              <a:rPr lang="en-US" altLang="ko-KR" dirty="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accent5">
                    <a:lumMod val="75000"/>
                  </a:schemeClr>
                </a:solidFill>
              </a:defRPr>
            </a:lvl1pPr>
          </a:lstStyle>
          <a:p>
            <a:pPr lvl="0"/>
            <a:r>
              <a:rPr lang="en-US" altLang="ko-KR" dirty="0"/>
              <a:t>Click to edit Master text styles</a:t>
            </a:r>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p>
            <a:endParaRPr lang="en-US" dirty="0"/>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240353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18959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81513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18604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350580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353879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3" r:id="rId4"/>
  </p:sldLayoutIdLst>
  <p:hf sldNum="0"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pPr/>
              <a:t>‹#›</a:t>
            </a:fld>
            <a:endParaRPr lang="en-US" dirty="0"/>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gif"/><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
          <p:cNvSpPr txBox="1">
            <a:spLocks noChangeArrowheads="1"/>
          </p:cNvSpPr>
          <p:nvPr/>
        </p:nvSpPr>
        <p:spPr bwMode="auto">
          <a:xfrm>
            <a:off x="152400" y="-19050"/>
            <a:ext cx="8991600" cy="1292662"/>
          </a:xfrm>
          <a:prstGeom prst="rect">
            <a:avLst/>
          </a:prstGeom>
          <a:noFill/>
          <a:ln w="9525">
            <a:noFill/>
            <a:miter lim="800000"/>
            <a:headEnd/>
            <a:tailEnd/>
          </a:ln>
        </p:spPr>
        <p:txBody>
          <a:bodyPr wrap="square">
            <a:spAutoFit/>
          </a:bodyPr>
          <a:lstStyle/>
          <a:p>
            <a:pPr algn="ctr"/>
            <a:r>
              <a:rPr lang="en-US" sz="3900" dirty="0">
                <a:effectLst>
                  <a:outerShdw blurRad="50000" dist="30000" dir="5400000" algn="tl" rotWithShape="0">
                    <a:srgbClr val="000000">
                      <a:alpha val="30000"/>
                    </a:srgbClr>
                  </a:outerShdw>
                </a:effectLst>
                <a:latin typeface="Gill Sans MT"/>
                <a:ea typeface="+mj-ea"/>
                <a:cs typeface="+mj-cs"/>
              </a:rPr>
              <a:t>Combination Of Different Heart Signals for the Diagnosis of Heart Disease </a:t>
            </a:r>
            <a:endParaRPr lang="en-US" altLang="ko-KR" sz="4000" b="1" dirty="0">
              <a:latin typeface="Arial" pitchFamily="34" charset="0"/>
              <a:ea typeface="맑은 고딕" pitchFamily="50" charset="-127"/>
              <a:cs typeface="Arial" pitchFamily="34" charset="0"/>
            </a:endParaRPr>
          </a:p>
        </p:txBody>
      </p:sp>
      <p:sp>
        <p:nvSpPr>
          <p:cNvPr id="14" name="Rectangle 13"/>
          <p:cNvSpPr/>
          <p:nvPr/>
        </p:nvSpPr>
        <p:spPr>
          <a:xfrm>
            <a:off x="3200400" y="1273612"/>
            <a:ext cx="5334000" cy="2677656"/>
          </a:xfrm>
          <a:prstGeom prst="rect">
            <a:avLst/>
          </a:prstGeom>
        </p:spPr>
        <p:txBody>
          <a:bodyPr wrap="square">
            <a:spAutoFit/>
          </a:bodyPr>
          <a:lstStyle/>
          <a:p>
            <a:r>
              <a:rPr lang="en-GB" sz="2400" b="1" dirty="0">
                <a:solidFill>
                  <a:schemeClr val="accent5">
                    <a:lumMod val="75000"/>
                  </a:schemeClr>
                </a:solidFill>
                <a:latin typeface="Colonna MT" pitchFamily="82" charset="0"/>
                <a:ea typeface="BatangChe" pitchFamily="49" charset="-127"/>
              </a:rPr>
              <a:t>Presented by:</a:t>
            </a:r>
          </a:p>
          <a:p>
            <a:pPr lvl="1"/>
            <a:r>
              <a:rPr lang="en-GB" dirty="0">
                <a:solidFill>
                  <a:prstClr val="black"/>
                </a:solidFill>
                <a:latin typeface="Gill Sans MT"/>
              </a:rPr>
              <a:t>Abdallah Magdy Fouad Habib</a:t>
            </a:r>
          </a:p>
          <a:p>
            <a:pPr lvl="1"/>
            <a:r>
              <a:rPr lang="en-GB" dirty="0">
                <a:solidFill>
                  <a:prstClr val="black"/>
                </a:solidFill>
                <a:latin typeface="Gill Sans MT"/>
              </a:rPr>
              <a:t>Osama Ahmed </a:t>
            </a:r>
            <a:r>
              <a:rPr lang="en-GB" dirty="0" err="1">
                <a:solidFill>
                  <a:prstClr val="black"/>
                </a:solidFill>
                <a:latin typeface="Gill Sans MT"/>
              </a:rPr>
              <a:t>Mosleh</a:t>
            </a:r>
            <a:endParaRPr lang="en-GB" dirty="0">
              <a:solidFill>
                <a:prstClr val="black"/>
              </a:solidFill>
              <a:latin typeface="Gill Sans MT"/>
            </a:endParaRPr>
          </a:p>
          <a:p>
            <a:pPr lvl="1"/>
            <a:r>
              <a:rPr lang="en-GB" dirty="0">
                <a:solidFill>
                  <a:prstClr val="black"/>
                </a:solidFill>
                <a:latin typeface="Gill Sans MT"/>
              </a:rPr>
              <a:t>Hossam Hassan Mohamed Mohamed</a:t>
            </a:r>
          </a:p>
          <a:p>
            <a:pPr lvl="1"/>
            <a:r>
              <a:rPr lang="en-GB" dirty="0" err="1">
                <a:solidFill>
                  <a:prstClr val="black"/>
                </a:solidFill>
                <a:latin typeface="Gill Sans MT"/>
              </a:rPr>
              <a:t>AbdulRahman</a:t>
            </a:r>
            <a:r>
              <a:rPr lang="en-GB" dirty="0">
                <a:solidFill>
                  <a:prstClr val="black"/>
                </a:solidFill>
                <a:latin typeface="Gill Sans MT"/>
              </a:rPr>
              <a:t> Hassan </a:t>
            </a:r>
            <a:r>
              <a:rPr lang="en-GB" dirty="0" err="1">
                <a:solidFill>
                  <a:prstClr val="black"/>
                </a:solidFill>
                <a:latin typeface="Gill Sans MT"/>
              </a:rPr>
              <a:t>Abdulaal</a:t>
            </a:r>
            <a:r>
              <a:rPr lang="en-GB" dirty="0">
                <a:solidFill>
                  <a:prstClr val="black"/>
                </a:solidFill>
                <a:latin typeface="Gill Sans MT"/>
              </a:rPr>
              <a:t> </a:t>
            </a:r>
            <a:r>
              <a:rPr lang="en-GB" dirty="0" err="1">
                <a:solidFill>
                  <a:prstClr val="black"/>
                </a:solidFill>
                <a:latin typeface="Gill Sans MT"/>
              </a:rPr>
              <a:t>Rashwan</a:t>
            </a:r>
            <a:endParaRPr lang="en-GB" dirty="0">
              <a:solidFill>
                <a:prstClr val="black"/>
              </a:solidFill>
              <a:latin typeface="Gill Sans MT"/>
            </a:endParaRPr>
          </a:p>
          <a:p>
            <a:pPr lvl="1"/>
            <a:r>
              <a:rPr lang="en-GB" dirty="0">
                <a:solidFill>
                  <a:prstClr val="black"/>
                </a:solidFill>
                <a:latin typeface="Gill Sans MT"/>
              </a:rPr>
              <a:t>Fares Reda Ebrahim</a:t>
            </a:r>
          </a:p>
          <a:p>
            <a:pPr lvl="1"/>
            <a:r>
              <a:rPr lang="en-GB" dirty="0">
                <a:solidFill>
                  <a:prstClr val="black"/>
                </a:solidFill>
                <a:latin typeface="Gill Sans MT"/>
              </a:rPr>
              <a:t>Ahmed Atef Ahmed</a:t>
            </a:r>
          </a:p>
          <a:p>
            <a:pPr lvl="1"/>
            <a:r>
              <a:rPr lang="en-GB" dirty="0">
                <a:solidFill>
                  <a:prstClr val="black"/>
                </a:solidFill>
                <a:latin typeface="Gill Sans MT"/>
              </a:rPr>
              <a:t>Alaa </a:t>
            </a:r>
            <a:r>
              <a:rPr lang="en-GB" dirty="0" err="1">
                <a:solidFill>
                  <a:prstClr val="black"/>
                </a:solidFill>
                <a:latin typeface="Gill Sans MT"/>
              </a:rPr>
              <a:t>Atia</a:t>
            </a:r>
            <a:r>
              <a:rPr lang="en-GB" dirty="0">
                <a:solidFill>
                  <a:prstClr val="black"/>
                </a:solidFill>
                <a:latin typeface="Gill Sans MT"/>
              </a:rPr>
              <a:t> El-</a:t>
            </a:r>
            <a:r>
              <a:rPr lang="en-GB" dirty="0" err="1">
                <a:solidFill>
                  <a:prstClr val="black"/>
                </a:solidFill>
                <a:latin typeface="Gill Sans MT"/>
              </a:rPr>
              <a:t>sayed</a:t>
            </a:r>
            <a:r>
              <a:rPr lang="en-GB" dirty="0">
                <a:solidFill>
                  <a:prstClr val="black"/>
                </a:solidFill>
                <a:latin typeface="Gill Sans MT"/>
              </a:rPr>
              <a:t> </a:t>
            </a:r>
            <a:r>
              <a:rPr lang="en-GB" dirty="0" err="1">
                <a:solidFill>
                  <a:prstClr val="black"/>
                </a:solidFill>
                <a:latin typeface="Gill Sans MT"/>
              </a:rPr>
              <a:t>Atiaa</a:t>
            </a:r>
            <a:endParaRPr lang="en-GB" dirty="0">
              <a:solidFill>
                <a:prstClr val="black"/>
              </a:solidFill>
              <a:latin typeface="Gill Sans MT"/>
            </a:endParaRPr>
          </a:p>
          <a:p>
            <a:pPr lvl="1"/>
            <a:r>
              <a:rPr lang="en-GB" dirty="0" err="1">
                <a:solidFill>
                  <a:prstClr val="black"/>
                </a:solidFill>
                <a:latin typeface="Gill Sans MT"/>
              </a:rPr>
              <a:t>AbdElRahman</a:t>
            </a:r>
            <a:r>
              <a:rPr lang="en-GB" dirty="0">
                <a:solidFill>
                  <a:prstClr val="black"/>
                </a:solidFill>
                <a:latin typeface="Gill Sans MT"/>
              </a:rPr>
              <a:t> Hisham Mohamed</a:t>
            </a:r>
            <a:r>
              <a:rPr lang="en-GB" b="1" dirty="0">
                <a:latin typeface="Century Schoolbook" pitchFamily="18" charset="0"/>
                <a:ea typeface="BatangChe" pitchFamily="49" charset="-127"/>
              </a:rPr>
              <a:t>                 </a:t>
            </a:r>
            <a:endParaRPr lang="en-US" sz="1400" b="1" dirty="0">
              <a:latin typeface="Century Schoolbook" pitchFamily="18" charset="0"/>
              <a:ea typeface="BatangChe" pitchFamily="49" charset="-127"/>
            </a:endParaRPr>
          </a:p>
        </p:txBody>
      </p:sp>
      <p:sp>
        <p:nvSpPr>
          <p:cNvPr id="15" name="Freeform 9"/>
          <p:cNvSpPr>
            <a:spLocks/>
          </p:cNvSpPr>
          <p:nvPr/>
        </p:nvSpPr>
        <p:spPr bwMode="auto">
          <a:xfrm>
            <a:off x="1219200" y="1885950"/>
            <a:ext cx="1066800" cy="12954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2">
            <a:schemeClr val="accent5"/>
          </a:lnRef>
          <a:fillRef idx="0">
            <a:schemeClr val="accent5"/>
          </a:fillRef>
          <a:effectRef idx="1">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7" name="TextBox 16"/>
          <p:cNvSpPr txBox="1"/>
          <p:nvPr/>
        </p:nvSpPr>
        <p:spPr>
          <a:xfrm>
            <a:off x="4953000" y="3943350"/>
            <a:ext cx="4572000" cy="1938992"/>
          </a:xfrm>
          <a:prstGeom prst="rect">
            <a:avLst/>
          </a:prstGeom>
          <a:noFill/>
        </p:spPr>
        <p:txBody>
          <a:bodyPr wrap="square" rtlCol="1">
            <a:spAutoFit/>
          </a:bodyPr>
          <a:lstStyle/>
          <a:p>
            <a:pPr algn="ctr"/>
            <a:r>
              <a:rPr lang="en-GB" sz="2400" b="1" dirty="0">
                <a:solidFill>
                  <a:schemeClr val="accent5">
                    <a:lumMod val="75000"/>
                  </a:schemeClr>
                </a:solidFill>
                <a:latin typeface="Colonna MT" pitchFamily="82" charset="0"/>
                <a:ea typeface="BatangChe" pitchFamily="49" charset="-127"/>
              </a:rPr>
              <a:t>Supervised by :</a:t>
            </a:r>
          </a:p>
          <a:p>
            <a:pPr lvl="0" algn="ctr" latinLnBrk="0"/>
            <a:r>
              <a:rPr lang="en-US" sz="2400" dirty="0">
                <a:solidFill>
                  <a:prstClr val="black"/>
                </a:solidFill>
                <a:latin typeface="Gill Sans MT"/>
              </a:rPr>
              <a:t>Dr. Mahmoud </a:t>
            </a:r>
            <a:r>
              <a:rPr lang="en-US" sz="2400" dirty="0" err="1">
                <a:solidFill>
                  <a:prstClr val="black"/>
                </a:solidFill>
                <a:latin typeface="Gill Sans MT"/>
              </a:rPr>
              <a:t>Bassiouni</a:t>
            </a:r>
            <a:endParaRPr lang="en-US" sz="2400" dirty="0">
              <a:solidFill>
                <a:prstClr val="black"/>
              </a:solidFill>
              <a:latin typeface="Gill Sans MT"/>
            </a:endParaRPr>
          </a:p>
          <a:p>
            <a:pPr lvl="0" algn="ctr" latinLnBrk="0"/>
            <a:r>
              <a:rPr lang="en-US" sz="2400" dirty="0">
                <a:solidFill>
                  <a:prstClr val="black"/>
                </a:solidFill>
                <a:latin typeface="Gill Sans MT"/>
              </a:rPr>
              <a:t>T.A. </a:t>
            </a:r>
            <a:r>
              <a:rPr lang="en-US" sz="2400" dirty="0" err="1">
                <a:solidFill>
                  <a:prstClr val="black"/>
                </a:solidFill>
                <a:latin typeface="Gill Sans MT"/>
              </a:rPr>
              <a:t>Amany</a:t>
            </a:r>
            <a:r>
              <a:rPr lang="en-US" sz="2400" dirty="0">
                <a:solidFill>
                  <a:prstClr val="black"/>
                </a:solidFill>
                <a:latin typeface="Gill Sans MT"/>
              </a:rPr>
              <a:t> </a:t>
            </a:r>
            <a:r>
              <a:rPr lang="en-US" sz="2400" dirty="0" err="1">
                <a:solidFill>
                  <a:prstClr val="black"/>
                </a:solidFill>
                <a:latin typeface="Gill Sans MT"/>
              </a:rPr>
              <a:t>Hamdy</a:t>
            </a:r>
            <a:endParaRPr lang="en-US" sz="2400" dirty="0">
              <a:solidFill>
                <a:prstClr val="black"/>
              </a:solidFill>
              <a:latin typeface="Gill Sans MT"/>
            </a:endParaRPr>
          </a:p>
          <a:p>
            <a:pPr algn="ctr"/>
            <a:r>
              <a:rPr lang="en-GB" sz="2400" b="1" dirty="0">
                <a:solidFill>
                  <a:schemeClr val="accent5">
                    <a:lumMod val="75000"/>
                  </a:schemeClr>
                </a:solidFill>
                <a:latin typeface="Colonna MT" pitchFamily="82" charset="0"/>
                <a:ea typeface="BatangChe" pitchFamily="49" charset="-127"/>
              </a:rPr>
              <a:t> </a:t>
            </a:r>
          </a:p>
          <a:p>
            <a:pPr algn="ctr"/>
            <a:endParaRPr lang="en-GB" sz="2400" b="1" dirty="0">
              <a:solidFill>
                <a:schemeClr val="accent5">
                  <a:lumMod val="75000"/>
                </a:schemeClr>
              </a:solidFill>
              <a:latin typeface="Colonna MT" pitchFamily="82" charset="0"/>
              <a:ea typeface="BatangChe" pitchFamily="49" charset="-127"/>
            </a:endParaRPr>
          </a:p>
        </p:txBody>
      </p:sp>
      <p:pic>
        <p:nvPicPr>
          <p:cNvPr id="18" name="Picture 2" descr="http://i744.photobucket.com/albums/xx87/neigboan/heartbeat-animated.gif"/>
          <p:cNvPicPr>
            <a:picLocks noChangeAspect="1" noChangeArrowheads="1" noCrop="1"/>
          </p:cNvPicPr>
          <p:nvPr/>
        </p:nvPicPr>
        <p:blipFill>
          <a:blip r:embed="rId3" cstate="print">
            <a:clrChange>
              <a:clrFrom>
                <a:srgbClr val="FFFFFF"/>
              </a:clrFrom>
              <a:clrTo>
                <a:srgbClr val="FFFFFF">
                  <a:alpha val="0"/>
                </a:srgbClr>
              </a:clrTo>
            </a:clrChange>
          </a:blip>
          <a:srcRect/>
          <a:stretch>
            <a:fillRect/>
          </a:stretch>
        </p:blipFill>
        <p:spPr bwMode="auto">
          <a:xfrm>
            <a:off x="533400" y="2114550"/>
            <a:ext cx="838200" cy="838200"/>
          </a:xfrm>
          <a:prstGeom prst="rect">
            <a:avLst/>
          </a:prstGeom>
          <a:noFill/>
        </p:spPr>
      </p:pic>
    </p:spTree>
    <p:extLst>
      <p:ext uri="{BB962C8B-B14F-4D97-AF65-F5344CB8AC3E}">
        <p14:creationId xmlns:p14="http://schemas.microsoft.com/office/powerpoint/2010/main" val="303447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2020-FF7A-467B-BE0C-D6366C11360C}"/>
              </a:ext>
            </a:extLst>
          </p:cNvPr>
          <p:cNvSpPr>
            <a:spLocks noGrp="1"/>
          </p:cNvSpPr>
          <p:nvPr>
            <p:ph type="title"/>
          </p:nvPr>
        </p:nvSpPr>
        <p:spPr/>
        <p:txBody>
          <a:bodyPr/>
          <a:lstStyle/>
          <a:p>
            <a:r>
              <a:rPr lang="en-US" dirty="0"/>
              <a:t>Data Acquisition (ECG and PCG)</a:t>
            </a:r>
          </a:p>
        </p:txBody>
      </p:sp>
      <p:sp>
        <p:nvSpPr>
          <p:cNvPr id="11" name="Content Placeholder 10">
            <a:extLst>
              <a:ext uri="{FF2B5EF4-FFF2-40B4-BE49-F238E27FC236}">
                <a16:creationId xmlns:a16="http://schemas.microsoft.com/office/drawing/2014/main" id="{B2703936-913B-6099-4F5D-4450F991AF64}"/>
              </a:ext>
            </a:extLst>
          </p:cNvPr>
          <p:cNvSpPr>
            <a:spLocks noGrp="1"/>
          </p:cNvSpPr>
          <p:nvPr>
            <p:ph idx="10"/>
          </p:nvPr>
        </p:nvSpPr>
        <p:spPr>
          <a:xfrm>
            <a:off x="152398" y="971551"/>
            <a:ext cx="6172201" cy="2057400"/>
          </a:xfrm>
        </p:spPr>
        <p:txBody>
          <a:bodyPr/>
          <a:lstStyle/>
          <a:p>
            <a:pPr marL="342900" lvl="1" indent="-342900" algn="just">
              <a:spcBef>
                <a:spcPts val="0"/>
              </a:spcBef>
              <a:buFont typeface="System Font Regular"/>
              <a:buChar char="🫀"/>
              <a:defRPr/>
            </a:pPr>
            <a:r>
              <a:rPr lang="en-US" sz="1400" dirty="0">
                <a:solidFill>
                  <a:prstClr val="black"/>
                </a:solidFill>
                <a:latin typeface="Gill Sans MT"/>
              </a:rPr>
              <a:t>There are two ways to obtain ECG and PCG signals:</a:t>
            </a:r>
          </a:p>
          <a:p>
            <a:pPr marL="342900" lvl="1" indent="-342900" algn="just">
              <a:spcBef>
                <a:spcPts val="0"/>
              </a:spcBef>
              <a:buFont typeface="System Font Regular"/>
              <a:buChar char="🫀"/>
              <a:defRPr/>
            </a:pPr>
            <a:r>
              <a:rPr lang="en-US" sz="1400" dirty="0">
                <a:solidFill>
                  <a:prstClr val="black"/>
                </a:solidFill>
                <a:latin typeface="Gill Sans MT"/>
              </a:rPr>
              <a:t>The first way is using an electronic stethoscope; the electronic stethoscope is placed on the chest of the participant, seated in a relaxed position, and the PCG is obtained, while ECG can be captured using Electrodes (small, plastic patches that stick to the skin) placed at specific points on the chest and abdomen. The electrodes are connected to an ECG machine by wires. Then,  the heart's electrical activity can be measured, recorded, and printed. No electricity is sent into the body.</a:t>
            </a:r>
          </a:p>
          <a:p>
            <a:pPr marL="342900" lvl="1" indent="-342900" algn="just">
              <a:spcBef>
                <a:spcPts val="0"/>
              </a:spcBef>
              <a:buFont typeface="System Font Regular"/>
              <a:buChar char="🫀"/>
              <a:defRPr/>
            </a:pPr>
            <a:endParaRPr lang="en-US" sz="1400" dirty="0">
              <a:solidFill>
                <a:prstClr val="black"/>
              </a:solidFill>
              <a:latin typeface="Gill Sans MT"/>
            </a:endParaRPr>
          </a:p>
          <a:p>
            <a:pPr marL="457200" lvl="1" indent="0" algn="just" latinLnBrk="0">
              <a:spcBef>
                <a:spcPts val="0"/>
              </a:spcBef>
              <a:buNone/>
              <a:defRPr/>
            </a:pPr>
            <a:r>
              <a:rPr lang="en-US" sz="2200" dirty="0">
                <a:solidFill>
                  <a:schemeClr val="tx1"/>
                </a:solidFill>
                <a:latin typeface="Gill Sans MT" panose="020B0502020104020203" pitchFamily="34" charset="0"/>
              </a:rPr>
              <a:t> </a:t>
            </a:r>
          </a:p>
          <a:p>
            <a:pPr marL="342900" indent="-342900" algn="just" latinLnBrk="0">
              <a:spcBef>
                <a:spcPts val="0"/>
              </a:spcBef>
              <a:buFont typeface="Wingdings" panose="05000000000000000000" pitchFamily="2" charset="2"/>
              <a:buChar char="q"/>
              <a:defRPr/>
            </a:pPr>
            <a:endParaRPr lang="en-US" dirty="0">
              <a:solidFill>
                <a:prstClr val="black"/>
              </a:solidFill>
              <a:latin typeface="Gill Sans MT"/>
            </a:endParaRPr>
          </a:p>
          <a:p>
            <a:pPr algn="just"/>
            <a:endParaRPr lang="en-US" dirty="0"/>
          </a:p>
          <a:p>
            <a:pPr algn="just"/>
            <a:endParaRPr lang="en-SA" dirty="0"/>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563139" y="971552"/>
            <a:ext cx="2057400" cy="1675876"/>
          </a:xfrm>
          <a:prstGeom prst="rect">
            <a:avLst/>
          </a:prstGeom>
          <a:ln w="9525" cap="sq">
            <a:solidFill>
              <a:schemeClr val="tx2">
                <a:lumMod val="60000"/>
                <a:lumOff val="40000"/>
              </a:schemeClr>
            </a:solidFill>
            <a:miter lim="800000"/>
          </a:ln>
          <a:effectLst/>
        </p:spPr>
      </p:pic>
      <p:sp>
        <p:nvSpPr>
          <p:cNvPr id="8"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A close-up of a person's chest&#10;&#10;Description automatically generated">
            <a:extLst>
              <a:ext uri="{FF2B5EF4-FFF2-40B4-BE49-F238E27FC236}">
                <a16:creationId xmlns:a16="http://schemas.microsoft.com/office/drawing/2014/main" id="{39719696-9E23-BD73-EE89-5D9D7147C6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91545" y="3028951"/>
            <a:ext cx="2057400" cy="1675876"/>
          </a:xfrm>
          <a:prstGeom prst="rect">
            <a:avLst/>
          </a:prstGeom>
          <a:ln w="9525" cap="sq">
            <a:solidFill>
              <a:schemeClr val="tx2">
                <a:lumMod val="60000"/>
                <a:lumOff val="40000"/>
              </a:schemeClr>
            </a:solidFill>
            <a:miter lim="800000"/>
          </a:ln>
          <a:effectLst/>
        </p:spPr>
      </p:pic>
      <p:pic>
        <p:nvPicPr>
          <p:cNvPr id="2050" name="Picture 2" descr="12-Lead Pocket ECG Machine – MDcubes">
            <a:extLst>
              <a:ext uri="{FF2B5EF4-FFF2-40B4-BE49-F238E27FC236}">
                <a16:creationId xmlns:a16="http://schemas.microsoft.com/office/drawing/2014/main" id="{D556963B-ED9F-E048-EFF6-966DD58DF3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3028950"/>
            <a:ext cx="2057400" cy="1675876"/>
          </a:xfrm>
          <a:prstGeom prst="rect">
            <a:avLst/>
          </a:prstGeom>
          <a:ln w="9525" cap="sq">
            <a:solidFill>
              <a:schemeClr val="tx2">
                <a:lumMod val="60000"/>
                <a:lumOff val="40000"/>
              </a:schemeClr>
            </a:solidFill>
            <a:miter lim="800000"/>
          </a:ln>
          <a:effectLst/>
          <a:extLst>
            <a:ext uri="{909E8E84-426E-40DD-AFC4-6F175D3DCCD1}">
              <a14:hiddenFill xmlns:a14="http://schemas.microsoft.com/office/drawing/2010/main">
                <a:solidFill>
                  <a:srgbClr val="FFFFFF"/>
                </a:solidFill>
              </a14:hiddenFill>
            </a:ext>
          </a:extLst>
        </p:spPr>
      </p:pic>
      <p:pic>
        <p:nvPicPr>
          <p:cNvPr id="2052" name="Picture 4" descr="12 Lead ECG Placement Example - How to Perform a 12 Lead - YouTube">
            <a:extLst>
              <a:ext uri="{FF2B5EF4-FFF2-40B4-BE49-F238E27FC236}">
                <a16:creationId xmlns:a16="http://schemas.microsoft.com/office/drawing/2014/main" id="{607E529E-51D7-6AC0-CDF7-AC818D113C6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2553" t="23628" r="1234" b="6938"/>
          <a:stretch/>
        </p:blipFill>
        <p:spPr bwMode="auto">
          <a:xfrm>
            <a:off x="3455866" y="3028951"/>
            <a:ext cx="2232267" cy="1675875"/>
          </a:xfrm>
          <a:prstGeom prst="rect">
            <a:avLst/>
          </a:prstGeom>
          <a:ln w="9525" cap="sq">
            <a:solidFill>
              <a:schemeClr val="tx2">
                <a:lumMod val="60000"/>
                <a:lumOff val="40000"/>
              </a:schemeClr>
            </a:solidFill>
            <a:miter lim="800000"/>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24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2020-FF7A-467B-BE0C-D6366C11360C}"/>
              </a:ext>
            </a:extLst>
          </p:cNvPr>
          <p:cNvSpPr>
            <a:spLocks noGrp="1"/>
          </p:cNvSpPr>
          <p:nvPr>
            <p:ph type="title"/>
          </p:nvPr>
        </p:nvSpPr>
        <p:spPr/>
        <p:txBody>
          <a:bodyPr/>
          <a:lstStyle/>
          <a:p>
            <a:r>
              <a:rPr lang="en-US" dirty="0"/>
              <a:t>Data Acquisition </a:t>
            </a:r>
          </a:p>
        </p:txBody>
      </p:sp>
      <p:sp>
        <p:nvSpPr>
          <p:cNvPr id="3" name="Content Placeholder 2">
            <a:extLst>
              <a:ext uri="{FF2B5EF4-FFF2-40B4-BE49-F238E27FC236}">
                <a16:creationId xmlns:a16="http://schemas.microsoft.com/office/drawing/2014/main" id="{855B8358-A874-48B3-B79F-BB4FD0909568}"/>
              </a:ext>
            </a:extLst>
          </p:cNvPr>
          <p:cNvSpPr>
            <a:spLocks noGrp="1"/>
          </p:cNvSpPr>
          <p:nvPr>
            <p:ph idx="1"/>
          </p:nvPr>
        </p:nvSpPr>
        <p:spPr>
          <a:xfrm>
            <a:off x="376233" y="1170216"/>
            <a:ext cx="8234367" cy="460648"/>
          </a:xfrm>
        </p:spPr>
        <p:txBody>
          <a:bodyPr/>
          <a:lstStyle/>
          <a:p>
            <a:pPr marL="342900" lvl="1" indent="-342900" algn="just">
              <a:spcBef>
                <a:spcPts val="0"/>
              </a:spcBef>
              <a:buFont typeface="System Font Regular"/>
              <a:buChar char="🫀"/>
              <a:defRPr/>
            </a:pPr>
            <a:r>
              <a:rPr lang="en-US" sz="1400" dirty="0">
                <a:solidFill>
                  <a:prstClr val="black"/>
                </a:solidFill>
                <a:latin typeface="Gill Sans MT"/>
              </a:rPr>
              <a:t>The second way is based on gathering the ECG and PCG signals online.</a:t>
            </a:r>
          </a:p>
          <a:p>
            <a:pPr marL="342900" lvl="1" indent="-342900" algn="just">
              <a:spcBef>
                <a:spcPts val="0"/>
              </a:spcBef>
              <a:buFont typeface="System Font Regular"/>
              <a:buChar char="🫀"/>
              <a:defRPr/>
            </a:pPr>
            <a:r>
              <a:rPr lang="en-US" sz="1400" dirty="0">
                <a:solidFill>
                  <a:prstClr val="black"/>
                </a:solidFill>
                <a:latin typeface="Gill Sans MT"/>
              </a:rPr>
              <a:t>It is not easy to find a dataset available online that holds both ECG and PCG for diagnosing heart diseases. The only one available now is the Physionet/Computing in Cardiology Challenge 2016 dataset.</a:t>
            </a:r>
          </a:p>
          <a:p>
            <a:pPr marL="342900" lvl="1" indent="-342900" algn="just">
              <a:spcBef>
                <a:spcPts val="0"/>
              </a:spcBef>
              <a:buFont typeface="System Font Regular"/>
              <a:buChar char="🫀"/>
              <a:defRPr/>
            </a:pPr>
            <a:r>
              <a:rPr lang="en-US" sz="1400" dirty="0">
                <a:solidFill>
                  <a:prstClr val="black"/>
                </a:solidFill>
                <a:latin typeface="Gill Sans MT"/>
              </a:rPr>
              <a:t>The Data are divided into 113 normal and 290 abnormal ECG and PCG Signals.</a:t>
            </a:r>
          </a:p>
        </p:txBody>
      </p:sp>
      <p:sp>
        <p:nvSpPr>
          <p:cNvPr id="6"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graph showing a graph&#10;&#10;Description automatically generated with medium confidence">
            <a:extLst>
              <a:ext uri="{FF2B5EF4-FFF2-40B4-BE49-F238E27FC236}">
                <a16:creationId xmlns:a16="http://schemas.microsoft.com/office/drawing/2014/main" id="{9D725E8C-760B-19C1-90C7-84D7BC11B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93" y="2112691"/>
            <a:ext cx="4211895" cy="1277881"/>
          </a:xfrm>
          <a:prstGeom prst="rect">
            <a:avLst/>
          </a:prstGeom>
        </p:spPr>
      </p:pic>
      <p:pic>
        <p:nvPicPr>
          <p:cNvPr id="10" name="Picture 9" descr="A graph showing a graph&#10;&#10;Description automatically generated with medium confidence">
            <a:extLst>
              <a:ext uri="{FF2B5EF4-FFF2-40B4-BE49-F238E27FC236}">
                <a16:creationId xmlns:a16="http://schemas.microsoft.com/office/drawing/2014/main" id="{5B01B31D-D187-4EBE-A3D6-C1F85DA277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6300" y="2119778"/>
            <a:ext cx="4114800" cy="1241336"/>
          </a:xfrm>
          <a:prstGeom prst="rect">
            <a:avLst/>
          </a:prstGeom>
        </p:spPr>
      </p:pic>
      <p:pic>
        <p:nvPicPr>
          <p:cNvPr id="12" name="Picture 11" descr="A blue sound wave on a white background&#10;&#10;Description automatically generated">
            <a:extLst>
              <a:ext uri="{FF2B5EF4-FFF2-40B4-BE49-F238E27FC236}">
                <a16:creationId xmlns:a16="http://schemas.microsoft.com/office/drawing/2014/main" id="{B41F871E-C3E3-4EC9-18BA-77C2463881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1393" y="3598142"/>
            <a:ext cx="4211895" cy="1277881"/>
          </a:xfrm>
          <a:prstGeom prst="rect">
            <a:avLst/>
          </a:prstGeom>
        </p:spPr>
      </p:pic>
      <p:pic>
        <p:nvPicPr>
          <p:cNvPr id="14" name="Picture 13" descr="A blue sound wave on a white background&#10;&#10;Description automatically generated">
            <a:extLst>
              <a:ext uri="{FF2B5EF4-FFF2-40B4-BE49-F238E27FC236}">
                <a16:creationId xmlns:a16="http://schemas.microsoft.com/office/drawing/2014/main" id="{127C1AEB-6ADB-2333-4922-8C2AFA600C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6299" y="3616414"/>
            <a:ext cx="4114801" cy="1241336"/>
          </a:xfrm>
          <a:prstGeom prst="rect">
            <a:avLst/>
          </a:prstGeom>
        </p:spPr>
      </p:pic>
      <p:sp>
        <p:nvSpPr>
          <p:cNvPr id="15" name="TextBox 14">
            <a:extLst>
              <a:ext uri="{FF2B5EF4-FFF2-40B4-BE49-F238E27FC236}">
                <a16:creationId xmlns:a16="http://schemas.microsoft.com/office/drawing/2014/main" id="{28188EA0-8AD5-2E9E-0701-124A06A4CD4E}"/>
              </a:ext>
            </a:extLst>
          </p:cNvPr>
          <p:cNvSpPr txBox="1"/>
          <p:nvPr/>
        </p:nvSpPr>
        <p:spPr>
          <a:xfrm>
            <a:off x="1676400" y="1885950"/>
            <a:ext cx="1143000" cy="261610"/>
          </a:xfrm>
          <a:prstGeom prst="rect">
            <a:avLst/>
          </a:prstGeom>
          <a:noFill/>
        </p:spPr>
        <p:txBody>
          <a:bodyPr wrap="square" rtlCol="0">
            <a:spAutoFit/>
          </a:bodyPr>
          <a:lstStyle/>
          <a:p>
            <a:r>
              <a:rPr lang="en-SA" sz="1100" b="1" dirty="0"/>
              <a:t>Normal ECG</a:t>
            </a:r>
          </a:p>
        </p:txBody>
      </p:sp>
      <p:sp>
        <p:nvSpPr>
          <p:cNvPr id="16" name="TextBox 15">
            <a:extLst>
              <a:ext uri="{FF2B5EF4-FFF2-40B4-BE49-F238E27FC236}">
                <a16:creationId xmlns:a16="http://schemas.microsoft.com/office/drawing/2014/main" id="{210ACF5E-3D96-3276-8D38-9C446DD7F07A}"/>
              </a:ext>
            </a:extLst>
          </p:cNvPr>
          <p:cNvSpPr txBox="1"/>
          <p:nvPr/>
        </p:nvSpPr>
        <p:spPr>
          <a:xfrm>
            <a:off x="6172198" y="1879320"/>
            <a:ext cx="1295401" cy="237827"/>
          </a:xfrm>
          <a:prstGeom prst="rect">
            <a:avLst/>
          </a:prstGeom>
          <a:noFill/>
        </p:spPr>
        <p:txBody>
          <a:bodyPr wrap="square" rtlCol="0">
            <a:spAutoFit/>
          </a:bodyPr>
          <a:lstStyle/>
          <a:p>
            <a:r>
              <a:rPr lang="en-SA" sz="1100" b="1" dirty="0"/>
              <a:t>Abnormal ECG</a:t>
            </a:r>
          </a:p>
        </p:txBody>
      </p:sp>
      <p:sp>
        <p:nvSpPr>
          <p:cNvPr id="17" name="TextBox 16">
            <a:extLst>
              <a:ext uri="{FF2B5EF4-FFF2-40B4-BE49-F238E27FC236}">
                <a16:creationId xmlns:a16="http://schemas.microsoft.com/office/drawing/2014/main" id="{E8B8A508-BBA6-37BD-DCF4-4F3AF895B0B7}"/>
              </a:ext>
            </a:extLst>
          </p:cNvPr>
          <p:cNvSpPr txBox="1"/>
          <p:nvPr/>
        </p:nvSpPr>
        <p:spPr>
          <a:xfrm>
            <a:off x="6095998" y="3350754"/>
            <a:ext cx="1295401" cy="261610"/>
          </a:xfrm>
          <a:prstGeom prst="rect">
            <a:avLst/>
          </a:prstGeom>
          <a:noFill/>
        </p:spPr>
        <p:txBody>
          <a:bodyPr wrap="square" rtlCol="0">
            <a:spAutoFit/>
          </a:bodyPr>
          <a:lstStyle/>
          <a:p>
            <a:r>
              <a:rPr lang="en-SA" sz="1100" b="1" dirty="0"/>
              <a:t>Abnormal PCG</a:t>
            </a:r>
          </a:p>
        </p:txBody>
      </p:sp>
      <p:sp>
        <p:nvSpPr>
          <p:cNvPr id="18" name="TextBox 17">
            <a:extLst>
              <a:ext uri="{FF2B5EF4-FFF2-40B4-BE49-F238E27FC236}">
                <a16:creationId xmlns:a16="http://schemas.microsoft.com/office/drawing/2014/main" id="{A5303FC9-E574-714C-BF02-49601E8EA0B4}"/>
              </a:ext>
            </a:extLst>
          </p:cNvPr>
          <p:cNvSpPr txBox="1"/>
          <p:nvPr/>
        </p:nvSpPr>
        <p:spPr>
          <a:xfrm>
            <a:off x="1600200" y="3371848"/>
            <a:ext cx="1295401" cy="261610"/>
          </a:xfrm>
          <a:prstGeom prst="rect">
            <a:avLst/>
          </a:prstGeom>
          <a:noFill/>
        </p:spPr>
        <p:txBody>
          <a:bodyPr wrap="square" rtlCol="0">
            <a:spAutoFit/>
          </a:bodyPr>
          <a:lstStyle/>
          <a:p>
            <a:r>
              <a:rPr lang="en-SA" sz="1100" b="1" dirty="0"/>
              <a:t>Normal PCG</a:t>
            </a:r>
          </a:p>
        </p:txBody>
      </p:sp>
    </p:spTree>
    <p:extLst>
      <p:ext uri="{BB962C8B-B14F-4D97-AF65-F5344CB8AC3E}">
        <p14:creationId xmlns:p14="http://schemas.microsoft.com/office/powerpoint/2010/main" val="12945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36E0-3C02-421A-8EF9-0753B98EFC16}"/>
              </a:ext>
            </a:extLst>
          </p:cNvPr>
          <p:cNvSpPr>
            <a:spLocks noGrp="1"/>
          </p:cNvSpPr>
          <p:nvPr>
            <p:ph type="title"/>
          </p:nvPr>
        </p:nvSpPr>
        <p:spPr/>
        <p:txBody>
          <a:bodyPr/>
          <a:lstStyle/>
          <a:p>
            <a:r>
              <a:rPr lang="en-US" dirty="0"/>
              <a:t>Pre-processing of ECG Signals </a:t>
            </a:r>
          </a:p>
        </p:txBody>
      </p:sp>
      <p:sp>
        <p:nvSpPr>
          <p:cNvPr id="6"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2332D560-E1BC-041A-E439-2F56FF68E7B2}"/>
              </a:ext>
            </a:extLst>
          </p:cNvPr>
          <p:cNvSpPr txBox="1"/>
          <p:nvPr/>
        </p:nvSpPr>
        <p:spPr>
          <a:xfrm>
            <a:off x="342900" y="955473"/>
            <a:ext cx="8458200" cy="1200329"/>
          </a:xfrm>
          <a:prstGeom prst="rect">
            <a:avLst/>
          </a:prstGeom>
          <a:noFill/>
        </p:spPr>
        <p:txBody>
          <a:bodyPr wrap="square">
            <a:spAutoFit/>
          </a:bodyPr>
          <a:lstStyle/>
          <a:p>
            <a:pPr marL="342900" lvl="1" indent="-342900" algn="just">
              <a:spcBef>
                <a:spcPts val="0"/>
              </a:spcBef>
              <a:buFont typeface="System Font Regular"/>
              <a:buChar char="🫀"/>
              <a:defRPr/>
            </a:pPr>
            <a:r>
              <a:rPr lang="en-US" sz="1800" dirty="0">
                <a:solidFill>
                  <a:prstClr val="black"/>
                </a:solidFill>
                <a:latin typeface="Gill Sans MT"/>
              </a:rPr>
              <a:t>Several types of noise exist in the ECG records and can result from various sources.</a:t>
            </a:r>
            <a:endParaRPr lang="en-US" dirty="0">
              <a:solidFill>
                <a:prstClr val="black"/>
              </a:solidFill>
              <a:latin typeface="Gill Sans MT"/>
            </a:endParaRPr>
          </a:p>
          <a:p>
            <a:pPr marL="342900" lvl="1" indent="-342900" algn="just">
              <a:spcBef>
                <a:spcPts val="0"/>
              </a:spcBef>
              <a:buFont typeface="System Font Regular"/>
              <a:buChar char="🫀"/>
              <a:defRPr/>
            </a:pPr>
            <a:r>
              <a:rPr lang="en-US" sz="1800" dirty="0">
                <a:solidFill>
                  <a:prstClr val="black"/>
                </a:solidFill>
                <a:latin typeface="Gill Sans MT"/>
              </a:rPr>
              <a:t>Three </a:t>
            </a:r>
            <a:r>
              <a:rPr lang="en-US" dirty="0">
                <a:solidFill>
                  <a:prstClr val="black"/>
                </a:solidFill>
                <a:latin typeface="Gill Sans MT"/>
              </a:rPr>
              <a:t>prominent everyday noises exist in the ECG signals: baseline drift, powerline interference, and high-frequency noise; in some cases, a combination of them is also available. </a:t>
            </a:r>
            <a:endParaRPr lang="en-US" sz="1800" dirty="0">
              <a:solidFill>
                <a:prstClr val="black"/>
              </a:solidFill>
              <a:latin typeface="Gill Sans MT"/>
            </a:endParaRPr>
          </a:p>
        </p:txBody>
      </p:sp>
      <p:pic>
        <p:nvPicPr>
          <p:cNvPr id="15" name="Picture 14" descr="A graph of a graph of a graph&#10;&#10;Description automatically generated with medium confidence">
            <a:extLst>
              <a:ext uri="{FF2B5EF4-FFF2-40B4-BE49-F238E27FC236}">
                <a16:creationId xmlns:a16="http://schemas.microsoft.com/office/drawing/2014/main" id="{BDDF3D59-49B5-085A-0B59-D1702C0A65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71" r="52941"/>
          <a:stretch/>
        </p:blipFill>
        <p:spPr>
          <a:xfrm>
            <a:off x="0" y="2114204"/>
            <a:ext cx="1905000" cy="1479240"/>
          </a:xfrm>
          <a:prstGeom prst="rect">
            <a:avLst/>
          </a:prstGeom>
        </p:spPr>
      </p:pic>
      <p:pic>
        <p:nvPicPr>
          <p:cNvPr id="16" name="Picture 15">
            <a:extLst>
              <a:ext uri="{FF2B5EF4-FFF2-40B4-BE49-F238E27FC236}">
                <a16:creationId xmlns:a16="http://schemas.microsoft.com/office/drawing/2014/main" id="{6E3DBC02-8793-BCA9-6919-2C29664F00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079" r="7842"/>
          <a:stretch/>
        </p:blipFill>
        <p:spPr>
          <a:xfrm>
            <a:off x="10312" y="3574215"/>
            <a:ext cx="1905000" cy="1463503"/>
          </a:xfrm>
          <a:prstGeom prst="rect">
            <a:avLst/>
          </a:prstGeom>
        </p:spPr>
      </p:pic>
      <p:pic>
        <p:nvPicPr>
          <p:cNvPr id="18" name="Picture 17" descr="A graph of a graph&#10;&#10;Description automatically generated with medium confidence">
            <a:extLst>
              <a:ext uri="{FF2B5EF4-FFF2-40B4-BE49-F238E27FC236}">
                <a16:creationId xmlns:a16="http://schemas.microsoft.com/office/drawing/2014/main" id="{84B56D43-9513-007C-92A6-199B11BCAB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7222" r="5719"/>
          <a:stretch/>
        </p:blipFill>
        <p:spPr>
          <a:xfrm>
            <a:off x="1938528" y="3558121"/>
            <a:ext cx="1945828" cy="1448202"/>
          </a:xfrm>
          <a:prstGeom prst="rect">
            <a:avLst/>
          </a:prstGeom>
        </p:spPr>
      </p:pic>
      <p:pic>
        <p:nvPicPr>
          <p:cNvPr id="19" name="Picture 18">
            <a:extLst>
              <a:ext uri="{FF2B5EF4-FFF2-40B4-BE49-F238E27FC236}">
                <a16:creationId xmlns:a16="http://schemas.microsoft.com/office/drawing/2014/main" id="{93DDD0D8-56E6-5EF9-B0B0-78F23F8ACB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80" r="51961"/>
          <a:stretch/>
        </p:blipFill>
        <p:spPr>
          <a:xfrm>
            <a:off x="1935456" y="2114204"/>
            <a:ext cx="1945828" cy="1479240"/>
          </a:xfrm>
          <a:prstGeom prst="rect">
            <a:avLst/>
          </a:prstGeom>
        </p:spPr>
      </p:pic>
      <p:pic>
        <p:nvPicPr>
          <p:cNvPr id="21" name="Picture 20" descr="A graph of blue lines&#10;&#10;Description automatically generated with medium confidence">
            <a:extLst>
              <a:ext uri="{FF2B5EF4-FFF2-40B4-BE49-F238E27FC236}">
                <a16:creationId xmlns:a16="http://schemas.microsoft.com/office/drawing/2014/main" id="{7D64CEA3-C14A-722B-7AC3-7F99FD8E01E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0980"/>
          <a:stretch/>
        </p:blipFill>
        <p:spPr>
          <a:xfrm>
            <a:off x="3910687" y="3590056"/>
            <a:ext cx="1945828" cy="1455479"/>
          </a:xfrm>
          <a:prstGeom prst="rect">
            <a:avLst/>
          </a:prstGeom>
        </p:spPr>
      </p:pic>
      <p:pic>
        <p:nvPicPr>
          <p:cNvPr id="22" name="Picture 21">
            <a:extLst>
              <a:ext uri="{FF2B5EF4-FFF2-40B4-BE49-F238E27FC236}">
                <a16:creationId xmlns:a16="http://schemas.microsoft.com/office/drawing/2014/main" id="{330898B1-9FD2-928B-23FC-C55B76C4727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1803"/>
          <a:stretch/>
        </p:blipFill>
        <p:spPr>
          <a:xfrm>
            <a:off x="3921572" y="2123547"/>
            <a:ext cx="1945828" cy="1480311"/>
          </a:xfrm>
          <a:prstGeom prst="rect">
            <a:avLst/>
          </a:prstGeom>
        </p:spPr>
      </p:pic>
      <p:pic>
        <p:nvPicPr>
          <p:cNvPr id="23" name="Picture 22">
            <a:extLst>
              <a:ext uri="{FF2B5EF4-FFF2-40B4-BE49-F238E27FC236}">
                <a16:creationId xmlns:a16="http://schemas.microsoft.com/office/drawing/2014/main" id="{13B1F0CB-756C-34A6-02BB-185DF3E3B71E}"/>
              </a:ext>
            </a:extLst>
          </p:cNvPr>
          <p:cNvPicPr>
            <a:picLocks noChangeAspect="1"/>
          </p:cNvPicPr>
          <p:nvPr/>
        </p:nvPicPr>
        <p:blipFill>
          <a:blip r:embed="rId9"/>
          <a:stretch>
            <a:fillRect/>
          </a:stretch>
        </p:blipFill>
        <p:spPr>
          <a:xfrm>
            <a:off x="5962143" y="2419350"/>
            <a:ext cx="3141659" cy="2209800"/>
          </a:xfrm>
          <a:prstGeom prst="rect">
            <a:avLst/>
          </a:prstGeom>
        </p:spPr>
      </p:pic>
      <p:sp>
        <p:nvSpPr>
          <p:cNvPr id="3" name="TextBox 2">
            <a:extLst>
              <a:ext uri="{FF2B5EF4-FFF2-40B4-BE49-F238E27FC236}">
                <a16:creationId xmlns:a16="http://schemas.microsoft.com/office/drawing/2014/main" id="{28613EB5-FDEB-3D1A-5664-4B5F4B74B5CC}"/>
              </a:ext>
            </a:extLst>
          </p:cNvPr>
          <p:cNvSpPr txBox="1"/>
          <p:nvPr/>
        </p:nvSpPr>
        <p:spPr>
          <a:xfrm>
            <a:off x="26101" y="4922829"/>
            <a:ext cx="1878899" cy="246221"/>
          </a:xfrm>
          <a:prstGeom prst="rect">
            <a:avLst/>
          </a:prstGeom>
          <a:noFill/>
        </p:spPr>
        <p:txBody>
          <a:bodyPr wrap="square" rtlCol="0" anchor="ctr">
            <a:spAutoFit/>
          </a:bodyPr>
          <a:lstStyle/>
          <a:p>
            <a:pPr algn="ctr"/>
            <a:r>
              <a:rPr lang="en-SA" sz="1000" dirty="0"/>
              <a:t>Baseline Drift</a:t>
            </a:r>
          </a:p>
        </p:txBody>
      </p:sp>
      <p:sp>
        <p:nvSpPr>
          <p:cNvPr id="4" name="TextBox 3">
            <a:extLst>
              <a:ext uri="{FF2B5EF4-FFF2-40B4-BE49-F238E27FC236}">
                <a16:creationId xmlns:a16="http://schemas.microsoft.com/office/drawing/2014/main" id="{80618178-CB2D-A954-D168-F2E800E57124}"/>
              </a:ext>
            </a:extLst>
          </p:cNvPr>
          <p:cNvSpPr txBox="1"/>
          <p:nvPr/>
        </p:nvSpPr>
        <p:spPr>
          <a:xfrm>
            <a:off x="1924456" y="4922425"/>
            <a:ext cx="1878899" cy="246221"/>
          </a:xfrm>
          <a:prstGeom prst="rect">
            <a:avLst/>
          </a:prstGeom>
          <a:noFill/>
        </p:spPr>
        <p:txBody>
          <a:bodyPr wrap="square" rtlCol="0" anchor="ctr">
            <a:spAutoFit/>
          </a:bodyPr>
          <a:lstStyle/>
          <a:p>
            <a:pPr algn="ctr"/>
            <a:r>
              <a:rPr lang="en-SA" sz="1000" dirty="0"/>
              <a:t>Powerline Interfer</a:t>
            </a:r>
            <a:r>
              <a:rPr lang="en-US" sz="1000" dirty="0" err="1"/>
              <a:t>en</a:t>
            </a:r>
            <a:r>
              <a:rPr lang="en-SA" sz="1000" dirty="0"/>
              <a:t>ce</a:t>
            </a:r>
          </a:p>
        </p:txBody>
      </p:sp>
      <p:sp>
        <p:nvSpPr>
          <p:cNvPr id="5" name="TextBox 4">
            <a:extLst>
              <a:ext uri="{FF2B5EF4-FFF2-40B4-BE49-F238E27FC236}">
                <a16:creationId xmlns:a16="http://schemas.microsoft.com/office/drawing/2014/main" id="{F2CBB2B7-205D-FFD4-9657-6E23996026D9}"/>
              </a:ext>
            </a:extLst>
          </p:cNvPr>
          <p:cNvSpPr txBox="1"/>
          <p:nvPr/>
        </p:nvSpPr>
        <p:spPr>
          <a:xfrm>
            <a:off x="4083244" y="4934522"/>
            <a:ext cx="1878899" cy="246221"/>
          </a:xfrm>
          <a:prstGeom prst="rect">
            <a:avLst/>
          </a:prstGeom>
          <a:noFill/>
        </p:spPr>
        <p:txBody>
          <a:bodyPr wrap="square" rtlCol="0" anchor="ctr">
            <a:spAutoFit/>
          </a:bodyPr>
          <a:lstStyle/>
          <a:p>
            <a:pPr algn="ctr"/>
            <a:r>
              <a:rPr lang="en-US" sz="1000" dirty="0"/>
              <a:t>High Frequency Noise</a:t>
            </a:r>
            <a:endParaRPr lang="en-SA" sz="1000" dirty="0"/>
          </a:p>
        </p:txBody>
      </p:sp>
    </p:spTree>
    <p:extLst>
      <p:ext uri="{BB962C8B-B14F-4D97-AF65-F5344CB8AC3E}">
        <p14:creationId xmlns:p14="http://schemas.microsoft.com/office/powerpoint/2010/main" val="255150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7E1B-B8C8-E8CD-BA8D-C3FAA5877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930C7-0A48-2508-0537-1EFF5058ECB5}"/>
              </a:ext>
            </a:extLst>
          </p:cNvPr>
          <p:cNvSpPr>
            <a:spLocks noGrp="1"/>
          </p:cNvSpPr>
          <p:nvPr>
            <p:ph type="title"/>
          </p:nvPr>
        </p:nvSpPr>
        <p:spPr/>
        <p:txBody>
          <a:bodyPr/>
          <a:lstStyle/>
          <a:p>
            <a:r>
              <a:rPr lang="en-US" dirty="0"/>
              <a:t>Pre-processing of PCG Signals </a:t>
            </a:r>
          </a:p>
        </p:txBody>
      </p:sp>
      <p:sp>
        <p:nvSpPr>
          <p:cNvPr id="6" name="Freeform 9">
            <a:extLst>
              <a:ext uri="{FF2B5EF4-FFF2-40B4-BE49-F238E27FC236}">
                <a16:creationId xmlns:a16="http://schemas.microsoft.com/office/drawing/2014/main" id="{A2F0966D-58F7-9081-FBA0-47F98DA9417E}"/>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4F64F99F-40D4-F058-F6AB-7360C2F50260}"/>
              </a:ext>
            </a:extLst>
          </p:cNvPr>
          <p:cNvSpPr txBox="1"/>
          <p:nvPr/>
        </p:nvSpPr>
        <p:spPr>
          <a:xfrm>
            <a:off x="228600" y="955473"/>
            <a:ext cx="8610600" cy="923330"/>
          </a:xfrm>
          <a:prstGeom prst="rect">
            <a:avLst/>
          </a:prstGeom>
          <a:noFill/>
        </p:spPr>
        <p:txBody>
          <a:bodyPr wrap="square">
            <a:spAutoFit/>
          </a:bodyPr>
          <a:lstStyle/>
          <a:p>
            <a:pPr marL="342900" lvl="1" indent="-342900" algn="just">
              <a:spcBef>
                <a:spcPts val="0"/>
              </a:spcBef>
              <a:buFont typeface="System Font Regular"/>
              <a:buChar char="🫀"/>
              <a:defRPr/>
            </a:pPr>
            <a:r>
              <a:rPr lang="en-US" sz="1800" dirty="0">
                <a:solidFill>
                  <a:prstClr val="black"/>
                </a:solidFill>
                <a:latin typeface="Gill Sans MT"/>
              </a:rPr>
              <a:t>Prominent common noise that appears in the PCG signals is the High-frequency Noise.</a:t>
            </a:r>
          </a:p>
          <a:p>
            <a:pPr marL="342900" lvl="1" indent="-342900" algn="just">
              <a:spcBef>
                <a:spcPts val="0"/>
              </a:spcBef>
              <a:buFont typeface="System Font Regular"/>
              <a:buChar char="🫀"/>
              <a:defRPr/>
            </a:pPr>
            <a:r>
              <a:rPr lang="en-US" dirty="0">
                <a:solidFill>
                  <a:prstClr val="black"/>
                </a:solidFill>
                <a:latin typeface="Gill Sans MT"/>
              </a:rPr>
              <a:t>This kind of noise is removed by multiresolution decomposition reconstruction (MRD-MRR).</a:t>
            </a:r>
            <a:endParaRPr lang="en-US" sz="1800" dirty="0">
              <a:solidFill>
                <a:prstClr val="black"/>
              </a:solidFill>
              <a:latin typeface="Gill Sans MT"/>
            </a:endParaRPr>
          </a:p>
        </p:txBody>
      </p:sp>
      <p:pic>
        <p:nvPicPr>
          <p:cNvPr id="4" name="Picture 3" descr="A graph of sound waves&#10;&#10;Description automatically generated">
            <a:extLst>
              <a:ext uri="{FF2B5EF4-FFF2-40B4-BE49-F238E27FC236}">
                <a16:creationId xmlns:a16="http://schemas.microsoft.com/office/drawing/2014/main" id="{4BB8E807-FAD4-EF4C-4A0B-9F3BD8312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726884"/>
            <a:ext cx="4419600" cy="1537814"/>
          </a:xfrm>
          <a:prstGeom prst="rect">
            <a:avLst/>
          </a:prstGeom>
        </p:spPr>
      </p:pic>
      <p:pic>
        <p:nvPicPr>
          <p:cNvPr id="8" name="Picture 7" descr="A graph of a sound wave&#10;&#10;Description automatically generated">
            <a:extLst>
              <a:ext uri="{FF2B5EF4-FFF2-40B4-BE49-F238E27FC236}">
                <a16:creationId xmlns:a16="http://schemas.microsoft.com/office/drawing/2014/main" id="{D6186963-E57D-C312-434D-4AB1E4F20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3395304"/>
            <a:ext cx="4430818" cy="1614846"/>
          </a:xfrm>
          <a:prstGeom prst="rect">
            <a:avLst/>
          </a:prstGeom>
        </p:spPr>
      </p:pic>
    </p:spTree>
    <p:extLst>
      <p:ext uri="{BB962C8B-B14F-4D97-AF65-F5344CB8AC3E}">
        <p14:creationId xmlns:p14="http://schemas.microsoft.com/office/powerpoint/2010/main" val="413979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859B5-1FB1-94C3-3478-4EDB5984F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0F7E5-2EB6-538D-23E4-92960FDD02DF}"/>
              </a:ext>
            </a:extLst>
          </p:cNvPr>
          <p:cNvSpPr>
            <a:spLocks noGrp="1"/>
          </p:cNvSpPr>
          <p:nvPr>
            <p:ph type="title"/>
          </p:nvPr>
        </p:nvSpPr>
        <p:spPr/>
        <p:txBody>
          <a:bodyPr/>
          <a:lstStyle/>
          <a:p>
            <a:r>
              <a:rPr lang="en-US" dirty="0"/>
              <a:t>Segmentation of ECG and PCG </a:t>
            </a:r>
          </a:p>
        </p:txBody>
      </p:sp>
      <p:sp>
        <p:nvSpPr>
          <p:cNvPr id="6" name="Freeform 9">
            <a:extLst>
              <a:ext uri="{FF2B5EF4-FFF2-40B4-BE49-F238E27FC236}">
                <a16:creationId xmlns:a16="http://schemas.microsoft.com/office/drawing/2014/main" id="{96E931A7-8425-185D-D6A4-CB30684DF899}"/>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2FB06338-7163-7C85-8ACB-BD64AFFA193A}"/>
              </a:ext>
            </a:extLst>
          </p:cNvPr>
          <p:cNvSpPr txBox="1"/>
          <p:nvPr/>
        </p:nvSpPr>
        <p:spPr>
          <a:xfrm>
            <a:off x="114300" y="1041445"/>
            <a:ext cx="8801100" cy="2031325"/>
          </a:xfrm>
          <a:prstGeom prst="rect">
            <a:avLst/>
          </a:prstGeom>
          <a:noFill/>
        </p:spPr>
        <p:txBody>
          <a:bodyPr wrap="square">
            <a:spAutoFit/>
          </a:bodyPr>
          <a:lstStyle/>
          <a:p>
            <a:pPr marL="342900" lvl="1" indent="-342900" algn="just">
              <a:spcBef>
                <a:spcPts val="0"/>
              </a:spcBef>
              <a:buFont typeface="System Font Regular"/>
              <a:buChar char="🫀"/>
              <a:defRPr/>
            </a:pPr>
            <a:r>
              <a:rPr lang="en-US" dirty="0">
                <a:solidFill>
                  <a:prstClr val="black"/>
                </a:solidFill>
                <a:latin typeface="Gill Sans MT"/>
              </a:rPr>
              <a:t>ECG and PCG are segmented heartbeat by heartbeat, and PCG is selected based on ECG heartbeats.</a:t>
            </a:r>
          </a:p>
          <a:p>
            <a:pPr marL="342900" lvl="1" indent="-342900" algn="just">
              <a:spcBef>
                <a:spcPts val="0"/>
              </a:spcBef>
              <a:buFont typeface="System Font Regular"/>
              <a:buChar char="🫀"/>
              <a:defRPr/>
            </a:pPr>
            <a:r>
              <a:rPr lang="en-US" dirty="0">
                <a:solidFill>
                  <a:prstClr val="black"/>
                </a:solidFill>
                <a:latin typeface="Gill Sans MT"/>
              </a:rPr>
              <a:t>The length of the ECG is 391 samples, and the ECG fragment is chosen on the R peak, subtracted by 200 samples, and 140 samples added.</a:t>
            </a:r>
          </a:p>
          <a:p>
            <a:pPr marL="342900" lvl="1" indent="-342900" algn="just">
              <a:spcBef>
                <a:spcPts val="0"/>
              </a:spcBef>
              <a:buFont typeface="System Font Regular"/>
              <a:buChar char="🫀"/>
              <a:defRPr/>
            </a:pPr>
            <a:r>
              <a:rPr lang="en-US" dirty="0">
                <a:solidFill>
                  <a:prstClr val="black"/>
                </a:solidFill>
                <a:latin typeface="Gill Sans MT"/>
              </a:rPr>
              <a:t>The length of the PCG is 900 samples, and the PCG fragment is chosen on the R peak, subtracted by 200 samples, and 700 samples added.</a:t>
            </a:r>
          </a:p>
          <a:p>
            <a:pPr marL="342900" lvl="1" indent="-342900" algn="just">
              <a:spcBef>
                <a:spcPts val="0"/>
              </a:spcBef>
              <a:buFont typeface="System Font Regular"/>
              <a:buChar char="🫀"/>
              <a:defRPr/>
            </a:pPr>
            <a:endParaRPr lang="en-US" sz="1800" dirty="0">
              <a:solidFill>
                <a:prstClr val="black"/>
              </a:solidFill>
              <a:latin typeface="Gill Sans MT"/>
            </a:endParaRPr>
          </a:p>
        </p:txBody>
      </p:sp>
      <p:pic>
        <p:nvPicPr>
          <p:cNvPr id="9" name="Picture 8" descr="A screen shot of a graph&#10;&#10;Description automatically generated">
            <a:extLst>
              <a:ext uri="{FF2B5EF4-FFF2-40B4-BE49-F238E27FC236}">
                <a16:creationId xmlns:a16="http://schemas.microsoft.com/office/drawing/2014/main" id="{28428040-524D-CD03-848E-75E79BE178BC}"/>
              </a:ext>
            </a:extLst>
          </p:cNvPr>
          <p:cNvPicPr>
            <a:picLocks noChangeAspect="1"/>
          </p:cNvPicPr>
          <p:nvPr/>
        </p:nvPicPr>
        <p:blipFill rotWithShape="1">
          <a:blip r:embed="rId3">
            <a:extLst>
              <a:ext uri="{28A0092B-C50C-407E-A947-70E740481C1C}">
                <a14:useLocalDpi xmlns:a14="http://schemas.microsoft.com/office/drawing/2010/main" val="0"/>
              </a:ext>
            </a:extLst>
          </a:blip>
          <a:srcRect t="3031"/>
          <a:stretch/>
        </p:blipFill>
        <p:spPr>
          <a:xfrm>
            <a:off x="228600" y="2952750"/>
            <a:ext cx="5765800" cy="1969810"/>
          </a:xfrm>
          <a:prstGeom prst="rect">
            <a:avLst/>
          </a:prstGeom>
        </p:spPr>
      </p:pic>
      <p:pic>
        <p:nvPicPr>
          <p:cNvPr id="1028" name="Picture 4" descr="Correlation between ECG and PCG of the MR plotted of Fig. 1(b), and PCG signal segmented with the time reference to the corresponding ECG. ">
            <a:extLst>
              <a:ext uri="{FF2B5EF4-FFF2-40B4-BE49-F238E27FC236}">
                <a16:creationId xmlns:a16="http://schemas.microsoft.com/office/drawing/2014/main" id="{FA78A479-248E-E978-5695-62940EE2A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427" y="2607564"/>
            <a:ext cx="3020417"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05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E2FC-C01A-7608-7156-9EB8CD144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24A6D-255C-F98F-E94C-8A64476C7BE1}"/>
              </a:ext>
            </a:extLst>
          </p:cNvPr>
          <p:cNvSpPr>
            <a:spLocks noGrp="1"/>
          </p:cNvSpPr>
          <p:nvPr>
            <p:ph type="title"/>
          </p:nvPr>
        </p:nvSpPr>
        <p:spPr/>
        <p:txBody>
          <a:bodyPr/>
          <a:lstStyle/>
          <a:p>
            <a:r>
              <a:rPr lang="en-US" dirty="0"/>
              <a:t>Feature Extraction using TCN</a:t>
            </a:r>
          </a:p>
        </p:txBody>
      </p:sp>
      <p:sp>
        <p:nvSpPr>
          <p:cNvPr id="6" name="Freeform 9">
            <a:extLst>
              <a:ext uri="{FF2B5EF4-FFF2-40B4-BE49-F238E27FC236}">
                <a16:creationId xmlns:a16="http://schemas.microsoft.com/office/drawing/2014/main" id="{CE3D9C0E-1865-1C69-43C0-B2EF72E255CF}"/>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TextBox 10">
            <a:extLst>
              <a:ext uri="{FF2B5EF4-FFF2-40B4-BE49-F238E27FC236}">
                <a16:creationId xmlns:a16="http://schemas.microsoft.com/office/drawing/2014/main" id="{CB7B94AF-C985-A1B8-0829-07E12E293E47}"/>
              </a:ext>
            </a:extLst>
          </p:cNvPr>
          <p:cNvSpPr txBox="1"/>
          <p:nvPr/>
        </p:nvSpPr>
        <p:spPr>
          <a:xfrm>
            <a:off x="114300" y="1041445"/>
            <a:ext cx="4457700" cy="3416320"/>
          </a:xfrm>
          <a:prstGeom prst="rect">
            <a:avLst/>
          </a:prstGeom>
          <a:noFill/>
        </p:spPr>
        <p:txBody>
          <a:bodyPr wrap="square">
            <a:spAutoFit/>
          </a:bodyPr>
          <a:lstStyle/>
          <a:p>
            <a:pPr marL="342900" lvl="1" indent="-342900" algn="just">
              <a:spcBef>
                <a:spcPts val="0"/>
              </a:spcBef>
              <a:buFont typeface="System Font Regular"/>
              <a:buChar char="🫀"/>
              <a:defRPr/>
            </a:pPr>
            <a:r>
              <a:rPr lang="en-US" dirty="0">
                <a:solidFill>
                  <a:prstClr val="black"/>
                </a:solidFill>
                <a:latin typeface="Gill Sans MT"/>
              </a:rPr>
              <a:t>Temporary convolutional neural network (TCN) aims to compute the low-level features that represent the spatial-temporal information using CNN Layers.</a:t>
            </a:r>
          </a:p>
          <a:p>
            <a:pPr marL="342900" lvl="1" indent="-342900" algn="just">
              <a:spcBef>
                <a:spcPts val="0"/>
              </a:spcBef>
              <a:buFont typeface="System Font Regular"/>
              <a:buChar char="🫀"/>
              <a:defRPr/>
            </a:pPr>
            <a:r>
              <a:rPr lang="en-US" dirty="0">
                <a:solidFill>
                  <a:prstClr val="black"/>
                </a:solidFill>
                <a:latin typeface="Gill Sans MT"/>
              </a:rPr>
              <a:t>The main components and layers of TCN are a series of dilated causal convolutions, weight normalization, dropout layers, nonlinear activation functions, and residual blocks.</a:t>
            </a:r>
          </a:p>
          <a:p>
            <a:pPr marL="342900" lvl="1" indent="-342900" algn="just">
              <a:spcBef>
                <a:spcPts val="0"/>
              </a:spcBef>
              <a:buFont typeface="System Font Regular"/>
              <a:buChar char="🫀"/>
              <a:defRPr/>
            </a:pPr>
            <a:endParaRPr lang="en-US" dirty="0">
              <a:solidFill>
                <a:prstClr val="black"/>
              </a:solidFill>
              <a:latin typeface="Gill Sans MT"/>
            </a:endParaRPr>
          </a:p>
          <a:p>
            <a:pPr marL="342900" lvl="1" indent="-342900" algn="just">
              <a:spcBef>
                <a:spcPts val="0"/>
              </a:spcBef>
              <a:buFont typeface="System Font Regular"/>
              <a:buChar char="🫀"/>
              <a:defRPr/>
            </a:pPr>
            <a:endParaRPr lang="en-US" dirty="0">
              <a:solidFill>
                <a:prstClr val="black"/>
              </a:solidFill>
              <a:latin typeface="Gill Sans MT"/>
            </a:endParaRPr>
          </a:p>
          <a:p>
            <a:pPr marL="342900" lvl="1" indent="-342900" algn="just">
              <a:spcBef>
                <a:spcPts val="0"/>
              </a:spcBef>
              <a:buFont typeface="System Font Regular"/>
              <a:buChar char="🫀"/>
              <a:defRPr/>
            </a:pPr>
            <a:endParaRPr lang="en-US" sz="1800" dirty="0">
              <a:solidFill>
                <a:prstClr val="black"/>
              </a:solidFill>
              <a:latin typeface="Gill Sans MT"/>
            </a:endParaRPr>
          </a:p>
        </p:txBody>
      </p:sp>
      <p:pic>
        <p:nvPicPr>
          <p:cNvPr id="3" name="Picture 2">
            <a:extLst>
              <a:ext uri="{FF2B5EF4-FFF2-40B4-BE49-F238E27FC236}">
                <a16:creationId xmlns:a16="http://schemas.microsoft.com/office/drawing/2014/main" id="{60917E97-1A0D-817F-C140-93FAFD3AB243}"/>
              </a:ext>
            </a:extLst>
          </p:cNvPr>
          <p:cNvPicPr>
            <a:picLocks noChangeAspect="1"/>
          </p:cNvPicPr>
          <p:nvPr/>
        </p:nvPicPr>
        <p:blipFill>
          <a:blip r:embed="rId3"/>
          <a:stretch>
            <a:fillRect/>
          </a:stretch>
        </p:blipFill>
        <p:spPr>
          <a:xfrm>
            <a:off x="4672093" y="1041445"/>
            <a:ext cx="4302172" cy="3848405"/>
          </a:xfrm>
          <a:prstGeom prst="rect">
            <a:avLst/>
          </a:prstGeom>
        </p:spPr>
      </p:pic>
    </p:spTree>
    <p:extLst>
      <p:ext uri="{BB962C8B-B14F-4D97-AF65-F5344CB8AC3E}">
        <p14:creationId xmlns:p14="http://schemas.microsoft.com/office/powerpoint/2010/main" val="374727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5A86-D73A-4CA8-BA28-EBC89A3478F7}"/>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FF4EC52A-109E-4608-810F-FE93ECB71FF7}"/>
              </a:ext>
            </a:extLst>
          </p:cNvPr>
          <p:cNvSpPr>
            <a:spLocks noGrp="1"/>
          </p:cNvSpPr>
          <p:nvPr>
            <p:ph idx="1"/>
          </p:nvPr>
        </p:nvSpPr>
        <p:spPr>
          <a:xfrm>
            <a:off x="276064" y="2114550"/>
            <a:ext cx="8496944" cy="228600"/>
          </a:xfrm>
        </p:spPr>
        <p:txBody>
          <a:bodyPr/>
          <a:lstStyle/>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Classification is a </a:t>
            </a:r>
            <a:r>
              <a:rPr lang="en-US" sz="2200" dirty="0">
                <a:solidFill>
                  <a:srgbClr val="7030A0"/>
                </a:solidFill>
                <a:latin typeface="Gill Sans MT" panose="020B0502020104020203" pitchFamily="34" charset="0"/>
              </a:rPr>
              <a:t>process</a:t>
            </a:r>
            <a:r>
              <a:rPr lang="en-US" sz="2200" dirty="0">
                <a:solidFill>
                  <a:schemeClr val="tx1"/>
                </a:solidFill>
                <a:latin typeface="Gill Sans MT" panose="020B0502020104020203" pitchFamily="34" charset="0"/>
              </a:rPr>
              <a:t> in which the </a:t>
            </a:r>
            <a:r>
              <a:rPr lang="en-US" sz="2200" dirty="0">
                <a:solidFill>
                  <a:srgbClr val="7030A0"/>
                </a:solidFill>
                <a:latin typeface="Gill Sans MT" panose="020B0502020104020203" pitchFamily="34" charset="0"/>
              </a:rPr>
              <a:t>extracted features </a:t>
            </a:r>
            <a:r>
              <a:rPr lang="en-US" sz="2200" dirty="0">
                <a:solidFill>
                  <a:schemeClr val="tx1"/>
                </a:solidFill>
                <a:latin typeface="Gill Sans MT" panose="020B0502020104020203" pitchFamily="34" charset="0"/>
              </a:rPr>
              <a:t>are </a:t>
            </a:r>
            <a:r>
              <a:rPr lang="en-US" sz="1800" dirty="0">
                <a:solidFill>
                  <a:prstClr val="black"/>
                </a:solidFill>
                <a:latin typeface="Gill Sans MT"/>
              </a:rPr>
              <a:t>compared</a:t>
            </a:r>
            <a:r>
              <a:rPr lang="en-US" sz="2200" dirty="0">
                <a:solidFill>
                  <a:schemeClr val="tx1"/>
                </a:solidFill>
                <a:latin typeface="Gill Sans MT" panose="020B0502020104020203" pitchFamily="34" charset="0"/>
              </a:rPr>
              <a:t> against the </a:t>
            </a:r>
            <a:r>
              <a:rPr lang="en-US" sz="2200" dirty="0">
                <a:solidFill>
                  <a:srgbClr val="7030A0"/>
                </a:solidFill>
                <a:latin typeface="Gill Sans MT" panose="020B0502020104020203" pitchFamily="34" charset="0"/>
              </a:rPr>
              <a:t>stored template </a:t>
            </a:r>
            <a:r>
              <a:rPr lang="en-US" sz="2200" dirty="0">
                <a:solidFill>
                  <a:schemeClr val="tx1"/>
                </a:solidFill>
                <a:latin typeface="Gill Sans MT" panose="020B0502020104020203" pitchFamily="34" charset="0"/>
              </a:rPr>
              <a:t>to generate a </a:t>
            </a:r>
            <a:r>
              <a:rPr lang="en-US" sz="2200" dirty="0">
                <a:solidFill>
                  <a:srgbClr val="7030A0"/>
                </a:solidFill>
                <a:latin typeface="Gill Sans MT" panose="020B0502020104020203" pitchFamily="34" charset="0"/>
              </a:rPr>
              <a:t>score</a:t>
            </a:r>
            <a:r>
              <a:rPr lang="en-US" sz="2200" dirty="0">
                <a:solidFill>
                  <a:schemeClr val="tx1"/>
                </a:solidFill>
                <a:latin typeface="Gill Sans MT" panose="020B0502020104020203" pitchFamily="34" charset="0"/>
              </a:rPr>
              <a:t>.</a:t>
            </a:r>
            <a:endParaRPr lang="en-US" sz="2200" dirty="0">
              <a:solidFill>
                <a:prstClr val="black"/>
              </a:solidFill>
              <a:latin typeface="Gill Sans MT"/>
            </a:endParaRPr>
          </a:p>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We will discuss </a:t>
            </a:r>
            <a:r>
              <a:rPr lang="en-US" sz="2200" dirty="0">
                <a:solidFill>
                  <a:srgbClr val="7030A0"/>
                </a:solidFill>
                <a:latin typeface="Gill Sans MT" panose="020B0502020104020203" pitchFamily="34" charset="0"/>
              </a:rPr>
              <a:t>three</a:t>
            </a:r>
            <a:r>
              <a:rPr lang="en-US" sz="2200" dirty="0">
                <a:solidFill>
                  <a:schemeClr val="tx1"/>
                </a:solidFill>
                <a:latin typeface="Gill Sans MT" panose="020B0502020104020203" pitchFamily="34" charset="0"/>
              </a:rPr>
              <a:t> different classifiers used, starting with the </a:t>
            </a:r>
            <a:r>
              <a:rPr lang="en-US" sz="2200" dirty="0">
                <a:solidFill>
                  <a:srgbClr val="7030A0"/>
                </a:solidFill>
                <a:latin typeface="Gill Sans MT" panose="020B0502020104020203" pitchFamily="34" charset="0"/>
              </a:rPr>
              <a:t>Naïve Bayes,</a:t>
            </a:r>
            <a:r>
              <a:rPr lang="en-US" sz="2200" dirty="0">
                <a:solidFill>
                  <a:schemeClr val="tx1"/>
                </a:solidFill>
                <a:latin typeface="Gill Sans MT" panose="020B0502020104020203" pitchFamily="34" charset="0"/>
              </a:rPr>
              <a:t> </a:t>
            </a:r>
            <a:r>
              <a:rPr lang="en-US" sz="2200" dirty="0">
                <a:solidFill>
                  <a:srgbClr val="7030A0"/>
                </a:solidFill>
                <a:latin typeface="Gill Sans MT" panose="020B0502020104020203" pitchFamily="34" charset="0"/>
              </a:rPr>
              <a:t>K-nearest neighbor (KNN),</a:t>
            </a:r>
            <a:r>
              <a:rPr lang="en-US" sz="2200" dirty="0">
                <a:solidFill>
                  <a:schemeClr val="tx1"/>
                </a:solidFill>
                <a:latin typeface="Gill Sans MT" panose="020B0502020104020203" pitchFamily="34" charset="0"/>
              </a:rPr>
              <a:t> </a:t>
            </a:r>
            <a:r>
              <a:rPr lang="en-US" sz="2200" dirty="0">
                <a:solidFill>
                  <a:srgbClr val="7030A0"/>
                </a:solidFill>
                <a:latin typeface="Gill Sans MT" panose="020B0502020104020203" pitchFamily="34" charset="0"/>
              </a:rPr>
              <a:t>Support Vector Machine (SVM)</a:t>
            </a:r>
            <a:endParaRPr lang="en-US" dirty="0">
              <a:solidFill>
                <a:prstClr val="black"/>
              </a:solidFill>
              <a:latin typeface="Gill Sans MT"/>
            </a:endParaRPr>
          </a:p>
          <a:p>
            <a:endParaRPr lang="en-US" dirty="0"/>
          </a:p>
        </p:txBody>
      </p:sp>
      <p:pic>
        <p:nvPicPr>
          <p:cNvPr id="4098" name="Picture 2" descr="Image result for image for classifcation"/>
          <p:cNvPicPr>
            <a:picLocks noChangeAspect="1" noChangeArrowheads="1"/>
          </p:cNvPicPr>
          <p:nvPr/>
        </p:nvPicPr>
        <p:blipFill rotWithShape="1">
          <a:blip r:embed="rId3">
            <a:extLst>
              <a:ext uri="{28A0092B-C50C-407E-A947-70E740481C1C}">
                <a14:useLocalDpi xmlns:a14="http://schemas.microsoft.com/office/drawing/2010/main" val="0"/>
              </a:ext>
            </a:extLst>
          </a:blip>
          <a:srcRect l="17266" r="7911" b="8341"/>
          <a:stretch/>
        </p:blipFill>
        <p:spPr bwMode="auto">
          <a:xfrm>
            <a:off x="5700806" y="2781300"/>
            <a:ext cx="3265394"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72019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0259C-4FEF-4001-5487-AF1167C4FB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6E359-31E9-13BF-F055-61DF74BBB038}"/>
              </a:ext>
            </a:extLst>
          </p:cNvPr>
          <p:cNvSpPr>
            <a:spLocks noGrp="1"/>
          </p:cNvSpPr>
          <p:nvPr>
            <p:ph type="title"/>
          </p:nvPr>
        </p:nvSpPr>
        <p:spPr/>
        <p:txBody>
          <a:bodyPr/>
          <a:lstStyle/>
          <a:p>
            <a:r>
              <a:rPr lang="en-US" dirty="0"/>
              <a:t>Classification (Naïve Bayes)</a:t>
            </a:r>
          </a:p>
        </p:txBody>
      </p:sp>
      <p:sp>
        <p:nvSpPr>
          <p:cNvPr id="3" name="Content Placeholder 2">
            <a:extLst>
              <a:ext uri="{FF2B5EF4-FFF2-40B4-BE49-F238E27FC236}">
                <a16:creationId xmlns:a16="http://schemas.microsoft.com/office/drawing/2014/main" id="{6A62E86C-B31B-4387-CAFF-7335C04CBAEA}"/>
              </a:ext>
            </a:extLst>
          </p:cNvPr>
          <p:cNvSpPr>
            <a:spLocks noGrp="1"/>
          </p:cNvSpPr>
          <p:nvPr>
            <p:ph idx="1"/>
          </p:nvPr>
        </p:nvSpPr>
        <p:spPr>
          <a:xfrm>
            <a:off x="457200" y="1525905"/>
            <a:ext cx="8496944" cy="228600"/>
          </a:xfrm>
        </p:spPr>
        <p:txBody>
          <a:bodyPr/>
          <a:lstStyle/>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In machine learning, naïve Bayes classifiers are a family of simple “Probabilistic classifiers” based on applying Bayes’ theorem with strong (naïve) independence assumptions between the features.</a:t>
            </a:r>
            <a:endParaRPr lang="en-US" dirty="0"/>
          </a:p>
        </p:txBody>
      </p:sp>
      <p:sp>
        <p:nvSpPr>
          <p:cNvPr id="7" name="Freeform 9">
            <a:extLst>
              <a:ext uri="{FF2B5EF4-FFF2-40B4-BE49-F238E27FC236}">
                <a16:creationId xmlns:a16="http://schemas.microsoft.com/office/drawing/2014/main" id="{6E2E57A8-3045-8FDF-BB80-AC321D8EFF3A}"/>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074" name="Picture 2" descr="An Introduction to Naïve Bayes Classifier | by Yang | Towards Data Science">
            <a:extLst>
              <a:ext uri="{FF2B5EF4-FFF2-40B4-BE49-F238E27FC236}">
                <a16:creationId xmlns:a16="http://schemas.microsoft.com/office/drawing/2014/main" id="{CBB325F5-2F01-9507-626B-81CE16DE9B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273"/>
          <a:stretch/>
        </p:blipFill>
        <p:spPr bwMode="auto">
          <a:xfrm>
            <a:off x="1447800" y="2571750"/>
            <a:ext cx="6532880" cy="205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4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5A86-D73A-4CA8-BA28-EBC89A3478F7}"/>
              </a:ext>
            </a:extLst>
          </p:cNvPr>
          <p:cNvSpPr>
            <a:spLocks noGrp="1"/>
          </p:cNvSpPr>
          <p:nvPr>
            <p:ph type="title"/>
          </p:nvPr>
        </p:nvSpPr>
        <p:spPr/>
        <p:txBody>
          <a:bodyPr/>
          <a:lstStyle/>
          <a:p>
            <a:r>
              <a:rPr lang="en-US" dirty="0"/>
              <a:t>Classification (KNN)</a:t>
            </a:r>
          </a:p>
        </p:txBody>
      </p:sp>
      <p:sp>
        <p:nvSpPr>
          <p:cNvPr id="3" name="Content Placeholder 2">
            <a:extLst>
              <a:ext uri="{FF2B5EF4-FFF2-40B4-BE49-F238E27FC236}">
                <a16:creationId xmlns:a16="http://schemas.microsoft.com/office/drawing/2014/main" id="{FF4EC52A-109E-4608-810F-FE93ECB71FF7}"/>
              </a:ext>
            </a:extLst>
          </p:cNvPr>
          <p:cNvSpPr>
            <a:spLocks noGrp="1"/>
          </p:cNvSpPr>
          <p:nvPr>
            <p:ph idx="1"/>
          </p:nvPr>
        </p:nvSpPr>
        <p:spPr>
          <a:xfrm>
            <a:off x="457200" y="1657350"/>
            <a:ext cx="8496944" cy="228600"/>
          </a:xfrm>
        </p:spPr>
        <p:txBody>
          <a:bodyPr/>
          <a:lstStyle/>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K-Nearest Neighbor algorithm (KNN) is a classification method based on </a:t>
            </a:r>
            <a:r>
              <a:rPr lang="en-US" sz="2200" dirty="0">
                <a:solidFill>
                  <a:srgbClr val="7030A0"/>
                </a:solidFill>
                <a:latin typeface="Gill Sans MT" panose="020B0502020104020203" pitchFamily="34" charset="0"/>
              </a:rPr>
              <a:t>closest training </a:t>
            </a:r>
            <a:r>
              <a:rPr lang="en-US" sz="2200" dirty="0">
                <a:solidFill>
                  <a:schemeClr val="tx1"/>
                </a:solidFill>
                <a:latin typeface="Gill Sans MT" panose="020B0502020104020203" pitchFamily="34" charset="0"/>
              </a:rPr>
              <a:t>samples. It compares a </a:t>
            </a:r>
            <a:r>
              <a:rPr lang="en-US" sz="2200" dirty="0">
                <a:solidFill>
                  <a:srgbClr val="7030A0"/>
                </a:solidFill>
                <a:latin typeface="Gill Sans MT" panose="020B0502020104020203" pitchFamily="34" charset="0"/>
              </a:rPr>
              <a:t>new problem instance </a:t>
            </a:r>
            <a:r>
              <a:rPr lang="en-US" sz="2200" dirty="0">
                <a:solidFill>
                  <a:schemeClr val="tx1"/>
                </a:solidFill>
                <a:latin typeface="Gill Sans MT" panose="020B0502020104020203" pitchFamily="34" charset="0"/>
              </a:rPr>
              <a:t>with </a:t>
            </a:r>
            <a:r>
              <a:rPr lang="en-US" sz="2200" dirty="0">
                <a:solidFill>
                  <a:srgbClr val="7030A0"/>
                </a:solidFill>
                <a:latin typeface="Gill Sans MT" panose="020B0502020104020203" pitchFamily="34" charset="0"/>
              </a:rPr>
              <a:t>instances</a:t>
            </a:r>
            <a:r>
              <a:rPr lang="en-US" sz="2200" dirty="0">
                <a:solidFill>
                  <a:schemeClr val="tx1"/>
                </a:solidFill>
                <a:latin typeface="Gill Sans MT" panose="020B0502020104020203" pitchFamily="34" charset="0"/>
              </a:rPr>
              <a:t> seen in the training.  </a:t>
            </a:r>
            <a:endParaRPr lang="en-US" sz="2200" dirty="0">
              <a:solidFill>
                <a:prstClr val="black"/>
              </a:solidFill>
              <a:latin typeface="Gill Sans MT"/>
            </a:endParaRPr>
          </a:p>
          <a:p>
            <a:pPr marL="342900" indent="-342900" algn="just" latinLnBrk="0">
              <a:spcBef>
                <a:spcPts val="0"/>
              </a:spcBef>
              <a:buFont typeface="System Font Regular"/>
              <a:buChar char="🫀"/>
              <a:defRPr/>
            </a:pPr>
            <a:r>
              <a:rPr lang="en-US" dirty="0">
                <a:solidFill>
                  <a:prstClr val="black"/>
                </a:solidFill>
                <a:latin typeface="Gill Sans MT"/>
              </a:rPr>
              <a:t>It constructs </a:t>
            </a:r>
            <a:r>
              <a:rPr lang="en-US" dirty="0">
                <a:solidFill>
                  <a:srgbClr val="7030A0"/>
                </a:solidFill>
                <a:latin typeface="Gill Sans MT"/>
              </a:rPr>
              <a:t>hypothesis</a:t>
            </a:r>
            <a:r>
              <a:rPr lang="en-US" dirty="0">
                <a:solidFill>
                  <a:prstClr val="black"/>
                </a:solidFill>
                <a:latin typeface="Gill Sans MT"/>
              </a:rPr>
              <a:t> directly from the </a:t>
            </a:r>
            <a:r>
              <a:rPr lang="en-US" dirty="0">
                <a:solidFill>
                  <a:srgbClr val="7030A0"/>
                </a:solidFill>
                <a:latin typeface="Gill Sans MT"/>
              </a:rPr>
              <a:t>training instances </a:t>
            </a:r>
            <a:r>
              <a:rPr lang="en-US" dirty="0">
                <a:solidFill>
                  <a:prstClr val="black"/>
                </a:solidFill>
                <a:latin typeface="Gill Sans MT"/>
              </a:rPr>
              <a:t>themselves </a:t>
            </a:r>
          </a:p>
          <a:p>
            <a:endParaRPr lang="en-US" dirty="0"/>
          </a:p>
        </p:txBody>
      </p:sp>
      <p:pic>
        <p:nvPicPr>
          <p:cNvPr id="717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495550"/>
            <a:ext cx="4314825" cy="2509237"/>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28348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45A86-D73A-4CA8-BA28-EBC89A3478F7}"/>
              </a:ext>
            </a:extLst>
          </p:cNvPr>
          <p:cNvSpPr>
            <a:spLocks noGrp="1"/>
          </p:cNvSpPr>
          <p:nvPr>
            <p:ph type="title"/>
          </p:nvPr>
        </p:nvSpPr>
        <p:spPr/>
        <p:txBody>
          <a:bodyPr/>
          <a:lstStyle/>
          <a:p>
            <a:r>
              <a:rPr lang="en-US" dirty="0"/>
              <a:t>Classification (KNN)</a:t>
            </a:r>
          </a:p>
        </p:txBody>
      </p:sp>
      <p:sp>
        <p:nvSpPr>
          <p:cNvPr id="3" name="Content Placeholder 2">
            <a:extLst>
              <a:ext uri="{FF2B5EF4-FFF2-40B4-BE49-F238E27FC236}">
                <a16:creationId xmlns:a16="http://schemas.microsoft.com/office/drawing/2014/main" id="{FF4EC52A-109E-4608-810F-FE93ECB71FF7}"/>
              </a:ext>
            </a:extLst>
          </p:cNvPr>
          <p:cNvSpPr>
            <a:spLocks noGrp="1"/>
          </p:cNvSpPr>
          <p:nvPr>
            <p:ph idx="1"/>
          </p:nvPr>
        </p:nvSpPr>
        <p:spPr>
          <a:xfrm>
            <a:off x="457200" y="1809750"/>
            <a:ext cx="8496944" cy="228600"/>
          </a:xfrm>
        </p:spPr>
        <p:txBody>
          <a:bodyPr/>
          <a:lstStyle/>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K-Nearest Neighbor algorithm (</a:t>
            </a:r>
            <a:r>
              <a:rPr lang="en-US" sz="2200" dirty="0">
                <a:solidFill>
                  <a:srgbClr val="7030A0"/>
                </a:solidFill>
                <a:latin typeface="Gill Sans MT" panose="020B0502020104020203" pitchFamily="34" charset="0"/>
              </a:rPr>
              <a:t>KNN</a:t>
            </a:r>
            <a:r>
              <a:rPr lang="en-US" sz="2200" dirty="0">
                <a:solidFill>
                  <a:schemeClr val="tx1"/>
                </a:solidFill>
                <a:latin typeface="Gill Sans MT" panose="020B0502020104020203" pitchFamily="34" charset="0"/>
              </a:rPr>
              <a:t>) has different distance measurements to apply. Those distance as (</a:t>
            </a:r>
            <a:r>
              <a:rPr lang="en-US" sz="2200" dirty="0">
                <a:solidFill>
                  <a:srgbClr val="7030A0"/>
                </a:solidFill>
                <a:latin typeface="Gill Sans MT" panose="020B0502020104020203" pitchFamily="34" charset="0"/>
              </a:rPr>
              <a:t>Cosine, Euclidean ,Hamming, City block, Correlation </a:t>
            </a:r>
            <a:r>
              <a:rPr lang="en-US" sz="2200" dirty="0">
                <a:solidFill>
                  <a:schemeClr val="tx1"/>
                </a:solidFill>
                <a:latin typeface="Gill Sans MT" panose="020B0502020104020203" pitchFamily="34" charset="0"/>
              </a:rPr>
              <a:t>). We used the </a:t>
            </a:r>
            <a:r>
              <a:rPr lang="en-US" sz="2200" dirty="0">
                <a:solidFill>
                  <a:srgbClr val="7030A0"/>
                </a:solidFill>
                <a:latin typeface="Gill Sans MT" panose="020B0502020104020203" pitchFamily="34" charset="0"/>
              </a:rPr>
              <a:t>Euclidean distance</a:t>
            </a:r>
            <a:r>
              <a:rPr lang="en-US" sz="2200" dirty="0">
                <a:solidFill>
                  <a:schemeClr val="tx1"/>
                </a:solidFill>
                <a:latin typeface="Gill Sans MT" panose="020B0502020104020203" pitchFamily="34" charset="0"/>
              </a:rPr>
              <a:t> with </a:t>
            </a:r>
            <a:r>
              <a:rPr lang="en-US" sz="2200" dirty="0">
                <a:solidFill>
                  <a:srgbClr val="7030A0"/>
                </a:solidFill>
                <a:latin typeface="Gill Sans MT" panose="020B0502020104020203" pitchFamily="34" charset="0"/>
              </a:rPr>
              <a:t>number of neighbors k =1</a:t>
            </a:r>
            <a:r>
              <a:rPr lang="en-US" sz="2200" dirty="0">
                <a:solidFill>
                  <a:schemeClr val="tx1"/>
                </a:solidFill>
                <a:latin typeface="Gill Sans MT" panose="020B0502020104020203" pitchFamily="34" charset="0"/>
              </a:rPr>
              <a:t>.</a:t>
            </a:r>
            <a:endParaRPr lang="en-US" dirty="0">
              <a:solidFill>
                <a:prstClr val="black"/>
              </a:solidFill>
              <a:latin typeface="Gill Sans MT"/>
            </a:endParaRPr>
          </a:p>
          <a:p>
            <a:endParaRPr lang="en-US" dirty="0"/>
          </a:p>
        </p:txBody>
      </p:sp>
      <p:pic>
        <p:nvPicPr>
          <p:cNvPr id="819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71750"/>
            <a:ext cx="53911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684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1371600" y="642937"/>
            <a:ext cx="5867400" cy="4114800"/>
          </a:xfrm>
        </p:spPr>
        <p:txBody>
          <a:bodyPr anchor="ctr"/>
          <a:lstStyle/>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Introduction</a:t>
            </a:r>
          </a:p>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Motivations</a:t>
            </a:r>
          </a:p>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Problem Definition</a:t>
            </a:r>
          </a:p>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Objectives</a:t>
            </a:r>
          </a:p>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Methodology</a:t>
            </a:r>
          </a:p>
          <a:p>
            <a:pPr marL="1282446" lvl="1" indent="-457200" latinLnBrk="0">
              <a:spcBef>
                <a:spcPts val="600"/>
              </a:spcBef>
              <a:buClr>
                <a:srgbClr val="3891A7"/>
              </a:buClr>
              <a:buSzPct val="80000"/>
              <a:buFont typeface="Wingdings" panose="05000000000000000000" pitchFamily="2" charset="2"/>
              <a:buChar char="q"/>
            </a:pPr>
            <a:r>
              <a:rPr lang="en-US" sz="1600" b="1" dirty="0">
                <a:solidFill>
                  <a:prstClr val="black"/>
                </a:solidFill>
                <a:latin typeface="Gill Sans MT"/>
              </a:rPr>
              <a:t>Data Acquisition</a:t>
            </a:r>
          </a:p>
          <a:p>
            <a:pPr marL="1282446" lvl="1" indent="-457200" latinLnBrk="0">
              <a:spcBef>
                <a:spcPts val="600"/>
              </a:spcBef>
              <a:buClr>
                <a:srgbClr val="3891A7"/>
              </a:buClr>
              <a:buSzPct val="80000"/>
              <a:buFont typeface="Wingdings" panose="05000000000000000000" pitchFamily="2" charset="2"/>
              <a:buChar char="q"/>
            </a:pPr>
            <a:r>
              <a:rPr lang="en-US" sz="1600" b="1" dirty="0">
                <a:solidFill>
                  <a:prstClr val="black"/>
                </a:solidFill>
                <a:latin typeface="Gill Sans MT"/>
              </a:rPr>
              <a:t>Pre-processing</a:t>
            </a:r>
          </a:p>
          <a:p>
            <a:pPr marL="1282446" lvl="1" indent="-457200" latinLnBrk="0">
              <a:spcBef>
                <a:spcPts val="600"/>
              </a:spcBef>
              <a:buClr>
                <a:srgbClr val="3891A7"/>
              </a:buClr>
              <a:buSzPct val="80000"/>
              <a:buFont typeface="Wingdings" panose="05000000000000000000" pitchFamily="2" charset="2"/>
              <a:buChar char="q"/>
            </a:pPr>
            <a:r>
              <a:rPr lang="en-US" sz="1600" b="1" dirty="0">
                <a:solidFill>
                  <a:prstClr val="black"/>
                </a:solidFill>
                <a:latin typeface="Gill Sans MT"/>
              </a:rPr>
              <a:t>Segmentation</a:t>
            </a:r>
          </a:p>
          <a:p>
            <a:pPr marL="1282446" lvl="1" indent="-457200" latinLnBrk="0">
              <a:spcBef>
                <a:spcPts val="600"/>
              </a:spcBef>
              <a:buClr>
                <a:srgbClr val="3891A7"/>
              </a:buClr>
              <a:buSzPct val="80000"/>
              <a:buFont typeface="Wingdings" panose="05000000000000000000" pitchFamily="2" charset="2"/>
              <a:buChar char="q"/>
            </a:pPr>
            <a:r>
              <a:rPr lang="en-US" sz="1600" b="1" dirty="0">
                <a:solidFill>
                  <a:prstClr val="black"/>
                </a:solidFill>
                <a:latin typeface="Gill Sans MT"/>
              </a:rPr>
              <a:t>Classification</a:t>
            </a:r>
          </a:p>
          <a:p>
            <a:pPr marL="539496" lvl="0"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Experiments and Result</a:t>
            </a:r>
          </a:p>
          <a:p>
            <a:pPr marL="539496"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Tools and Technologies</a:t>
            </a:r>
          </a:p>
          <a:p>
            <a:pPr marL="539496"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Gantt chart</a:t>
            </a:r>
          </a:p>
          <a:p>
            <a:pPr marL="539496"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Android App UI</a:t>
            </a:r>
          </a:p>
          <a:p>
            <a:pPr marL="539496" indent="-457200" latinLnBrk="0">
              <a:spcBef>
                <a:spcPts val="600"/>
              </a:spcBef>
              <a:buClr>
                <a:srgbClr val="3891A7"/>
              </a:buClr>
              <a:buSzPct val="80000"/>
              <a:buFont typeface="Wingdings" panose="05000000000000000000" pitchFamily="2" charset="2"/>
              <a:buChar char="q"/>
            </a:pPr>
            <a:r>
              <a:rPr lang="en-US" sz="1800" b="1" dirty="0">
                <a:solidFill>
                  <a:prstClr val="black"/>
                </a:solidFill>
                <a:latin typeface="Gill Sans MT"/>
              </a:rPr>
              <a:t>Demo</a:t>
            </a:r>
          </a:p>
          <a:p>
            <a:pPr marL="539496" indent="-457200" latinLnBrk="0">
              <a:spcBef>
                <a:spcPts val="600"/>
              </a:spcBef>
              <a:buClr>
                <a:srgbClr val="3891A7"/>
              </a:buClr>
              <a:buSzPct val="80000"/>
              <a:buFont typeface="Wingdings" panose="05000000000000000000" pitchFamily="2" charset="2"/>
              <a:buChar char="q"/>
            </a:pPr>
            <a:endParaRPr lang="en-US" sz="1800" b="1" dirty="0">
              <a:solidFill>
                <a:prstClr val="black"/>
              </a:solidFill>
              <a:latin typeface="Gill Sans MT"/>
            </a:endParaRPr>
          </a:p>
        </p:txBody>
      </p:sp>
      <p:pic>
        <p:nvPicPr>
          <p:cNvPr id="49154" name="Picture 2" descr="C:\Users\mnabih\Desktop\agenda.gif"/>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486400" y="1276350"/>
            <a:ext cx="3848100" cy="2847975"/>
          </a:xfrm>
          <a:prstGeom prst="rect">
            <a:avLst/>
          </a:prstGeom>
          <a:noFill/>
        </p:spPr>
      </p:pic>
      <p:sp>
        <p:nvSpPr>
          <p:cNvPr id="7" name="Freeform 9"/>
          <p:cNvSpPr>
            <a:spLocks/>
          </p:cNvSpPr>
          <p:nvPr/>
        </p:nvSpPr>
        <p:spPr bwMode="auto">
          <a:xfrm>
            <a:off x="152400" y="2114550"/>
            <a:ext cx="1219200" cy="9144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2">
            <a:schemeClr val="accent5"/>
          </a:lnRef>
          <a:fillRef idx="0">
            <a:schemeClr val="accent5"/>
          </a:fillRef>
          <a:effectRef idx="1">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6687-A155-4779-9B1C-6644641FDB77}"/>
              </a:ext>
            </a:extLst>
          </p:cNvPr>
          <p:cNvSpPr>
            <a:spLocks noGrp="1"/>
          </p:cNvSpPr>
          <p:nvPr>
            <p:ph type="title"/>
          </p:nvPr>
        </p:nvSpPr>
        <p:spPr/>
        <p:txBody>
          <a:bodyPr/>
          <a:lstStyle/>
          <a:p>
            <a:r>
              <a:rPr lang="en-US" dirty="0"/>
              <a:t>Classification(SVM)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7B9E54-88A0-437B-BD2C-A9A06A1BC90E}"/>
                  </a:ext>
                </a:extLst>
              </p:cNvPr>
              <p:cNvSpPr>
                <a:spLocks noGrp="1"/>
              </p:cNvSpPr>
              <p:nvPr>
                <p:ph idx="1"/>
              </p:nvPr>
            </p:nvSpPr>
            <p:spPr>
              <a:xfrm>
                <a:off x="0" y="2876550"/>
                <a:ext cx="8915400" cy="685800"/>
              </a:xfrm>
            </p:spPr>
            <p:txBody>
              <a:bodyPr/>
              <a:lstStyle/>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A </a:t>
                </a:r>
                <a:r>
                  <a:rPr lang="en-US" sz="2200" b="1" dirty="0">
                    <a:solidFill>
                      <a:schemeClr val="tx1"/>
                    </a:solidFill>
                    <a:latin typeface="Gill Sans MT" panose="020B0502020104020203" pitchFamily="34" charset="0"/>
                  </a:rPr>
                  <a:t>Support Vector Machine</a:t>
                </a:r>
                <a:r>
                  <a:rPr lang="en-US" sz="2200" dirty="0">
                    <a:solidFill>
                      <a:schemeClr val="tx1"/>
                    </a:solidFill>
                    <a:latin typeface="Gill Sans MT" panose="020B0502020104020203" pitchFamily="34" charset="0"/>
                  </a:rPr>
                  <a:t> (</a:t>
                </a:r>
                <a:r>
                  <a:rPr lang="en-US" sz="2200" b="1" dirty="0">
                    <a:solidFill>
                      <a:schemeClr val="tx1"/>
                    </a:solidFill>
                    <a:latin typeface="Gill Sans MT" panose="020B0502020104020203" pitchFamily="34" charset="0"/>
                  </a:rPr>
                  <a:t>SVM</a:t>
                </a:r>
                <a:r>
                  <a:rPr lang="en-US" sz="2200" dirty="0">
                    <a:solidFill>
                      <a:schemeClr val="tx1"/>
                    </a:solidFill>
                    <a:latin typeface="Gill Sans MT" panose="020B0502020104020203" pitchFamily="34" charset="0"/>
                  </a:rPr>
                  <a:t>) is a </a:t>
                </a:r>
                <a:r>
                  <a:rPr lang="en-US" sz="2200" dirty="0">
                    <a:solidFill>
                      <a:srgbClr val="7030A0"/>
                    </a:solidFill>
                    <a:latin typeface="Gill Sans MT" panose="020B0502020104020203" pitchFamily="34" charset="0"/>
                  </a:rPr>
                  <a:t>discriminative classifier </a:t>
                </a:r>
                <a:r>
                  <a:rPr lang="en-US" sz="2200" dirty="0">
                    <a:solidFill>
                      <a:schemeClr val="tx1"/>
                    </a:solidFill>
                    <a:latin typeface="Gill Sans MT" panose="020B0502020104020203" pitchFamily="34" charset="0"/>
                  </a:rPr>
                  <a:t>formally defined by a separating </a:t>
                </a:r>
                <a:r>
                  <a:rPr lang="en-US" sz="2200" dirty="0">
                    <a:solidFill>
                      <a:srgbClr val="7030A0"/>
                    </a:solidFill>
                    <a:latin typeface="Gill Sans MT" panose="020B0502020104020203" pitchFamily="34" charset="0"/>
                  </a:rPr>
                  <a:t>hyperplane</a:t>
                </a:r>
                <a:r>
                  <a:rPr lang="en-US" sz="2200" dirty="0">
                    <a:solidFill>
                      <a:schemeClr val="tx1"/>
                    </a:solidFill>
                    <a:latin typeface="Gill Sans MT" panose="020B0502020104020203" pitchFamily="34" charset="0"/>
                  </a:rPr>
                  <a:t>. In other words, given </a:t>
                </a:r>
                <a:r>
                  <a:rPr lang="en-US" sz="2200" dirty="0">
                    <a:solidFill>
                      <a:srgbClr val="7030A0"/>
                    </a:solidFill>
                    <a:latin typeface="Gill Sans MT" panose="020B0502020104020203" pitchFamily="34" charset="0"/>
                  </a:rPr>
                  <a:t>labeled training data </a:t>
                </a:r>
                <a:r>
                  <a:rPr lang="en-US" sz="2200" dirty="0">
                    <a:solidFill>
                      <a:schemeClr val="tx1"/>
                    </a:solidFill>
                    <a:latin typeface="Gill Sans MT" panose="020B0502020104020203" pitchFamily="34" charset="0"/>
                  </a:rPr>
                  <a:t>(</a:t>
                </a:r>
                <a:r>
                  <a:rPr lang="en-US" sz="2200" dirty="0">
                    <a:solidFill>
                      <a:srgbClr val="7030A0"/>
                    </a:solidFill>
                    <a:latin typeface="Gill Sans MT" panose="020B0502020104020203" pitchFamily="34" charset="0"/>
                  </a:rPr>
                  <a:t>supervised learning</a:t>
                </a:r>
                <a:r>
                  <a:rPr lang="en-US" sz="2200" dirty="0">
                    <a:solidFill>
                      <a:schemeClr val="tx1"/>
                    </a:solidFill>
                    <a:latin typeface="Gill Sans MT" panose="020B0502020104020203" pitchFamily="34" charset="0"/>
                  </a:rPr>
                  <a:t>), the algorithm outputs an </a:t>
                </a:r>
                <a:r>
                  <a:rPr lang="en-US" sz="2200" dirty="0">
                    <a:solidFill>
                      <a:srgbClr val="7030A0"/>
                    </a:solidFill>
                    <a:latin typeface="Gill Sans MT" panose="020B0502020104020203" pitchFamily="34" charset="0"/>
                  </a:rPr>
                  <a:t>optimal hyperplane </a:t>
                </a:r>
                <a:r>
                  <a:rPr lang="en-US" sz="2200" dirty="0">
                    <a:solidFill>
                      <a:schemeClr val="tx1"/>
                    </a:solidFill>
                    <a:latin typeface="Gill Sans MT" panose="020B0502020104020203" pitchFamily="34" charset="0"/>
                  </a:rPr>
                  <a:t>which categorizes </a:t>
                </a:r>
                <a:r>
                  <a:rPr lang="en-US" sz="2200" dirty="0">
                    <a:solidFill>
                      <a:srgbClr val="7030A0"/>
                    </a:solidFill>
                    <a:latin typeface="Gill Sans MT" panose="020B0502020104020203" pitchFamily="34" charset="0"/>
                  </a:rPr>
                  <a:t>new examples</a:t>
                </a:r>
                <a:r>
                  <a:rPr lang="en-US" sz="2200" dirty="0">
                    <a:solidFill>
                      <a:schemeClr val="tx1"/>
                    </a:solidFill>
                    <a:latin typeface="Gill Sans MT" panose="020B0502020104020203" pitchFamily="34" charset="0"/>
                  </a:rPr>
                  <a:t>.</a:t>
                </a:r>
              </a:p>
              <a:p>
                <a:pPr marL="342900" indent="-342900" algn="just" latinLnBrk="0">
                  <a:spcBef>
                    <a:spcPts val="0"/>
                  </a:spcBef>
                  <a:buFont typeface="System Font Regular"/>
                  <a:buChar char="🫀"/>
                  <a:defRPr/>
                </a:pPr>
                <a:r>
                  <a:rPr lang="en-US" sz="2200" dirty="0">
                    <a:solidFill>
                      <a:schemeClr val="tx1"/>
                    </a:solidFill>
                    <a:latin typeface="Gill Sans MT" panose="020B0502020104020203" pitchFamily="34" charset="0"/>
                  </a:rPr>
                  <a:t>The </a:t>
                </a:r>
                <a:r>
                  <a:rPr lang="en-US" sz="2200" dirty="0">
                    <a:solidFill>
                      <a:srgbClr val="7030A0"/>
                    </a:solidFill>
                    <a:latin typeface="Gill Sans MT" panose="020B0502020104020203" pitchFamily="34" charset="0"/>
                  </a:rPr>
                  <a:t>SVM</a:t>
                </a:r>
                <a:r>
                  <a:rPr lang="en-US" sz="2200" dirty="0">
                    <a:solidFill>
                      <a:schemeClr val="tx1"/>
                    </a:solidFill>
                    <a:latin typeface="Gill Sans MT" panose="020B0502020104020203" pitchFamily="34" charset="0"/>
                  </a:rPr>
                  <a:t> has shown a better </a:t>
                </a:r>
                <a:r>
                  <a:rPr lang="en-US" sz="2200" dirty="0">
                    <a:solidFill>
                      <a:srgbClr val="7030A0"/>
                    </a:solidFill>
                    <a:latin typeface="Gill Sans MT" panose="020B0502020104020203" pitchFamily="34" charset="0"/>
                  </a:rPr>
                  <a:t>generalization performance </a:t>
                </a:r>
                <a:r>
                  <a:rPr lang="en-US" sz="2200" dirty="0">
                    <a:solidFill>
                      <a:schemeClr val="tx1"/>
                    </a:solidFill>
                    <a:latin typeface="Gill Sans MT" panose="020B0502020104020203" pitchFamily="34" charset="0"/>
                  </a:rPr>
                  <a:t>in many practical applications. The SVM decision function is defined as follows:</a:t>
                </a:r>
              </a:p>
              <a:p>
                <a:pPr algn="ctr">
                  <a:lnSpc>
                    <a:spcPct val="115000"/>
                  </a:lnSpc>
                  <a:spcBef>
                    <a:spcPts val="0"/>
                  </a:spcBef>
                </a:pPr>
                <a:r>
                  <a:rPr lang="en-US" sz="2200" dirty="0">
                    <a:solidFill>
                      <a:schemeClr val="tx1"/>
                    </a:solidFill>
                    <a:latin typeface="Gill Sans MT" panose="020B0502020104020203" pitchFamily="34" charset="0"/>
                  </a:rPr>
                  <a:t>             F(y)  =</a:t>
                </a:r>
                <a14:m>
                  <m:oMath xmlns:m="http://schemas.openxmlformats.org/officeDocument/2006/math">
                    <m:r>
                      <a:rPr lang="en-US" sz="2200">
                        <a:solidFill>
                          <a:schemeClr val="tx1"/>
                        </a:solidFill>
                        <a:latin typeface="Cambria Math" panose="02040503050406030204" pitchFamily="18" charset="0"/>
                      </a:rPr>
                      <m:t>  </m:t>
                    </m:r>
                    <m:nary>
                      <m:naryPr>
                        <m:chr m:val="∑"/>
                        <m:limLoc m:val="undOvr"/>
                        <m:ctrlPr>
                          <a:rPr lang="en-US" sz="2200" i="1">
                            <a:solidFill>
                              <a:schemeClr val="tx1"/>
                            </a:solidFill>
                            <a:latin typeface="Cambria Math" panose="02040503050406030204" pitchFamily="18" charset="0"/>
                          </a:rPr>
                        </m:ctrlPr>
                      </m:naryPr>
                      <m:sub>
                        <m:r>
                          <m:rPr>
                            <m:sty m:val="p"/>
                          </m:rPr>
                          <a:rPr lang="en-US" sz="2200">
                            <a:solidFill>
                              <a:schemeClr val="tx1"/>
                            </a:solidFill>
                            <a:latin typeface="Cambria Math" panose="02040503050406030204" pitchFamily="18" charset="0"/>
                          </a:rPr>
                          <m:t>i</m:t>
                        </m:r>
                        <m:r>
                          <a:rPr lang="en-US" sz="2200">
                            <a:solidFill>
                              <a:schemeClr val="tx1"/>
                            </a:solidFill>
                            <a:latin typeface="Cambria Math" panose="02040503050406030204" pitchFamily="18" charset="0"/>
                          </a:rPr>
                          <m:t>=1</m:t>
                        </m:r>
                      </m:sub>
                      <m:sup>
                        <m:r>
                          <m:rPr>
                            <m:sty m:val="p"/>
                          </m:rPr>
                          <a:rPr lang="en-US" sz="2200">
                            <a:solidFill>
                              <a:schemeClr val="tx1"/>
                            </a:solidFill>
                            <a:latin typeface="Cambria Math" panose="02040503050406030204" pitchFamily="18" charset="0"/>
                          </a:rPr>
                          <m:t>N</m:t>
                        </m:r>
                      </m:sup>
                      <m:e>
                        <m:r>
                          <m:rPr>
                            <m:sty m:val="p"/>
                          </m:rPr>
                          <a:rPr lang="en-US" sz="2200">
                            <a:solidFill>
                              <a:schemeClr val="tx1"/>
                            </a:solidFill>
                            <a:latin typeface="Cambria Math" panose="02040503050406030204" pitchFamily="18" charset="0"/>
                          </a:rPr>
                          <m:t>α</m:t>
                        </m:r>
                        <m:r>
                          <a:rPr lang="en-US" sz="2200">
                            <a:solidFill>
                              <a:schemeClr val="tx1"/>
                            </a:solidFill>
                            <a:latin typeface="Cambria Math" panose="02040503050406030204" pitchFamily="18" charset="0"/>
                          </a:rPr>
                          <m:t>  </m:t>
                        </m:r>
                        <m:r>
                          <m:rPr>
                            <m:sty m:val="p"/>
                          </m:rPr>
                          <a:rPr lang="en-US" sz="2200">
                            <a:solidFill>
                              <a:schemeClr val="tx1"/>
                            </a:solidFill>
                            <a:latin typeface="Cambria Math" panose="02040503050406030204" pitchFamily="18" charset="0"/>
                          </a:rPr>
                          <m:t>K</m:t>
                        </m:r>
                        <m:d>
                          <m:dPr>
                            <m:ctrlPr>
                              <a:rPr lang="en-US" sz="2200" i="1">
                                <a:solidFill>
                                  <a:schemeClr val="tx1"/>
                                </a:solidFill>
                                <a:latin typeface="Cambria Math" panose="02040503050406030204" pitchFamily="18" charset="0"/>
                              </a:rPr>
                            </m:ctrlPr>
                          </m:dPr>
                          <m:e>
                            <m:sSub>
                              <m:sSubPr>
                                <m:ctrlPr>
                                  <a:rPr lang="en-US" sz="2200" i="1">
                                    <a:solidFill>
                                      <a:schemeClr val="tx1"/>
                                    </a:solidFill>
                                    <a:latin typeface="Cambria Math" panose="02040503050406030204" pitchFamily="18" charset="0"/>
                                  </a:rPr>
                                </m:ctrlPr>
                              </m:sSubPr>
                              <m:e>
                                <m:r>
                                  <m:rPr>
                                    <m:sty m:val="p"/>
                                  </m:rPr>
                                  <a:rPr lang="en-US" sz="2200">
                                    <a:solidFill>
                                      <a:schemeClr val="tx1"/>
                                    </a:solidFill>
                                    <a:latin typeface="Cambria Math" panose="02040503050406030204" pitchFamily="18" charset="0"/>
                                  </a:rPr>
                                  <m:t>x</m:t>
                                </m:r>
                              </m:e>
                              <m:sub>
                                <m:r>
                                  <m:rPr>
                                    <m:sty m:val="p"/>
                                  </m:rPr>
                                  <a:rPr lang="en-US" sz="2200">
                                    <a:solidFill>
                                      <a:schemeClr val="tx1"/>
                                    </a:solidFill>
                                    <a:latin typeface="Cambria Math" panose="02040503050406030204" pitchFamily="18" charset="0"/>
                                  </a:rPr>
                                  <m:t>i</m:t>
                                </m:r>
                              </m:sub>
                            </m:sSub>
                            <m:r>
                              <a:rPr lang="en-US" sz="2200">
                                <a:solidFill>
                                  <a:schemeClr val="tx1"/>
                                </a:solidFill>
                                <a:latin typeface="Cambria Math" panose="02040503050406030204" pitchFamily="18" charset="0"/>
                              </a:rPr>
                              <m:t>,</m:t>
                            </m:r>
                            <m:r>
                              <m:rPr>
                                <m:sty m:val="p"/>
                              </m:rPr>
                              <a:rPr lang="en-US" sz="2200">
                                <a:solidFill>
                                  <a:schemeClr val="tx1"/>
                                </a:solidFill>
                                <a:latin typeface="Cambria Math" panose="02040503050406030204" pitchFamily="18" charset="0"/>
                              </a:rPr>
                              <m:t>y</m:t>
                            </m:r>
                          </m:e>
                        </m:d>
                        <m:r>
                          <a:rPr lang="en-US" sz="2200">
                            <a:solidFill>
                              <a:schemeClr val="tx1"/>
                            </a:solidFill>
                            <a:latin typeface="Cambria Math" panose="02040503050406030204" pitchFamily="18" charset="0"/>
                          </a:rPr>
                          <m:t>+</m:t>
                        </m:r>
                        <m:r>
                          <m:rPr>
                            <m:sty m:val="p"/>
                          </m:rPr>
                          <a:rPr lang="en-US" sz="2200">
                            <a:solidFill>
                              <a:schemeClr val="tx1"/>
                            </a:solidFill>
                            <a:latin typeface="Cambria Math" panose="02040503050406030204" pitchFamily="18" charset="0"/>
                          </a:rPr>
                          <m:t>b</m:t>
                        </m:r>
                      </m:e>
                    </m:nary>
                  </m:oMath>
                </a14:m>
                <a:endParaRPr lang="en-US" sz="2200" dirty="0">
                  <a:solidFill>
                    <a:schemeClr val="tx1"/>
                  </a:solidFill>
                  <a:latin typeface="Gill Sans MT" panose="020B0502020104020203" pitchFamily="34" charset="0"/>
                </a:endParaRPr>
              </a:p>
              <a:p>
                <a:pPr lvl="1">
                  <a:lnSpc>
                    <a:spcPct val="115000"/>
                  </a:lnSpc>
                  <a:spcBef>
                    <a:spcPts val="0"/>
                  </a:spcBef>
                </a:pPr>
                <a:r>
                  <a:rPr lang="en-US" sz="2000" dirty="0">
                    <a:solidFill>
                      <a:schemeClr val="tx1"/>
                    </a:solidFill>
                    <a:latin typeface="Gill Sans MT" panose="020B0502020104020203" pitchFamily="34" charset="0"/>
                  </a:rPr>
                  <a:t>Where </a:t>
                </a:r>
                <a:r>
                  <a:rPr lang="en-US" sz="2000" dirty="0">
                    <a:solidFill>
                      <a:srgbClr val="7030A0"/>
                    </a:solidFill>
                    <a:latin typeface="Gill Sans MT" panose="020B0502020104020203" pitchFamily="34" charset="0"/>
                  </a:rPr>
                  <a:t>y </a:t>
                </a:r>
                <a:r>
                  <a:rPr lang="en-US" sz="2000" dirty="0">
                    <a:solidFill>
                      <a:schemeClr val="tx1"/>
                    </a:solidFill>
                    <a:latin typeface="Gill Sans MT" panose="020B0502020104020203" pitchFamily="34" charset="0"/>
                  </a:rPr>
                  <a:t>is the unclassified tested vector</a:t>
                </a:r>
                <a:r>
                  <a:rPr lang="en-US" sz="2000" dirty="0">
                    <a:solidFill>
                      <a:srgbClr val="7030A0"/>
                    </a:solidFill>
                    <a:latin typeface="Gill Sans MT" panose="020B0502020104020203" pitchFamily="34" charset="0"/>
                  </a:rPr>
                  <a:t>, </a:t>
                </a:r>
                <a14:m>
                  <m:oMath xmlns:m="http://schemas.openxmlformats.org/officeDocument/2006/math">
                    <m:sSub>
                      <m:sSubPr>
                        <m:ctrlPr>
                          <a:rPr lang="en-US" sz="2000" i="1">
                            <a:solidFill>
                              <a:srgbClr val="7030A0"/>
                            </a:solidFill>
                            <a:latin typeface="Cambria Math" panose="02040503050406030204" pitchFamily="18" charset="0"/>
                          </a:rPr>
                        </m:ctrlPr>
                      </m:sSubPr>
                      <m:e>
                        <m:r>
                          <m:rPr>
                            <m:sty m:val="p"/>
                          </m:rPr>
                          <a:rPr lang="en-US" sz="2000">
                            <a:solidFill>
                              <a:srgbClr val="7030A0"/>
                            </a:solidFill>
                            <a:latin typeface="Cambria Math" panose="02040503050406030204" pitchFamily="18" charset="0"/>
                          </a:rPr>
                          <m:t>x</m:t>
                        </m:r>
                      </m:e>
                      <m:sub>
                        <m:r>
                          <m:rPr>
                            <m:sty m:val="p"/>
                          </m:rPr>
                          <a:rPr lang="en-US" sz="2000">
                            <a:solidFill>
                              <a:srgbClr val="7030A0"/>
                            </a:solidFill>
                            <a:latin typeface="Cambria Math" panose="02040503050406030204" pitchFamily="18" charset="0"/>
                          </a:rPr>
                          <m:t>i</m:t>
                        </m:r>
                      </m:sub>
                    </m:sSub>
                  </m:oMath>
                </a14:m>
                <a:r>
                  <a:rPr lang="en-US" sz="2000" dirty="0">
                    <a:solidFill>
                      <a:schemeClr val="tx1"/>
                    </a:solidFill>
                    <a:latin typeface="Gill Sans MT" panose="020B0502020104020203" pitchFamily="34" charset="0"/>
                  </a:rPr>
                  <a:t> are the support vectors and </a:t>
                </a:r>
              </a:p>
              <a:p>
                <a:pPr marL="457200" lvl="1" indent="0">
                  <a:lnSpc>
                    <a:spcPct val="115000"/>
                  </a:lnSpc>
                  <a:spcBef>
                    <a:spcPts val="0"/>
                  </a:spcBef>
                  <a:buNone/>
                </a:pPr>
                <a:r>
                  <a:rPr lang="en-US" sz="2000" dirty="0">
                    <a:latin typeface="Gill Sans MT" panose="020B0502020104020203" pitchFamily="34" charset="0"/>
                  </a:rPr>
                  <a:t>    </a:t>
                </a:r>
                <a14:m>
                  <m:oMath xmlns:m="http://schemas.openxmlformats.org/officeDocument/2006/math">
                    <m:r>
                      <m:rPr>
                        <m:sty m:val="p"/>
                      </m:rPr>
                      <a:rPr lang="en-US" sz="2000">
                        <a:solidFill>
                          <a:srgbClr val="7030A0"/>
                        </a:solidFill>
                        <a:latin typeface="Cambria Math" panose="02040503050406030204" pitchFamily="18" charset="0"/>
                      </a:rPr>
                      <m:t>α</m:t>
                    </m:r>
                  </m:oMath>
                </a14:m>
                <a:r>
                  <a:rPr lang="en-US" sz="2000" dirty="0">
                    <a:solidFill>
                      <a:schemeClr val="tx1"/>
                    </a:solidFill>
                    <a:latin typeface="Gill Sans MT" panose="020B0502020104020203" pitchFamily="34" charset="0"/>
                  </a:rPr>
                  <a:t> their weights and </a:t>
                </a:r>
                <a:r>
                  <a:rPr lang="en-US" sz="2000" dirty="0">
                    <a:solidFill>
                      <a:srgbClr val="7030A0"/>
                    </a:solidFill>
                    <a:latin typeface="Gill Sans MT" panose="020B0502020104020203" pitchFamily="34" charset="0"/>
                  </a:rPr>
                  <a:t>b</a:t>
                </a:r>
                <a:r>
                  <a:rPr lang="en-US" sz="2000" dirty="0">
                    <a:solidFill>
                      <a:schemeClr val="tx1"/>
                    </a:solidFill>
                    <a:latin typeface="Gill Sans MT" panose="020B0502020104020203" pitchFamily="34" charset="0"/>
                  </a:rPr>
                  <a:t> is a constant bias. </a:t>
                </a:r>
                <a:r>
                  <a:rPr lang="en-US" sz="2000" dirty="0">
                    <a:solidFill>
                      <a:srgbClr val="7030A0"/>
                    </a:solidFill>
                    <a:latin typeface="Gill Sans MT" panose="020B0502020104020203" pitchFamily="34" charset="0"/>
                  </a:rPr>
                  <a:t>𝐾 (</a:t>
                </a:r>
                <a14:m>
                  <m:oMath xmlns:m="http://schemas.openxmlformats.org/officeDocument/2006/math">
                    <m:sSub>
                      <m:sSubPr>
                        <m:ctrlPr>
                          <a:rPr lang="en-US" sz="2000" i="1">
                            <a:solidFill>
                              <a:srgbClr val="7030A0"/>
                            </a:solidFill>
                            <a:latin typeface="Cambria Math" panose="02040503050406030204" pitchFamily="18" charset="0"/>
                          </a:rPr>
                        </m:ctrlPr>
                      </m:sSubPr>
                      <m:e>
                        <m:r>
                          <m:rPr>
                            <m:sty m:val="p"/>
                          </m:rPr>
                          <a:rPr lang="en-US" sz="2000">
                            <a:solidFill>
                              <a:srgbClr val="7030A0"/>
                            </a:solidFill>
                            <a:latin typeface="Cambria Math" panose="02040503050406030204" pitchFamily="18" charset="0"/>
                          </a:rPr>
                          <m:t>x</m:t>
                        </m:r>
                      </m:e>
                      <m:sub>
                        <m:r>
                          <m:rPr>
                            <m:sty m:val="p"/>
                          </m:rPr>
                          <a:rPr lang="en-US" sz="2000">
                            <a:solidFill>
                              <a:srgbClr val="7030A0"/>
                            </a:solidFill>
                            <a:latin typeface="Cambria Math" panose="02040503050406030204" pitchFamily="18" charset="0"/>
                          </a:rPr>
                          <m:t>i</m:t>
                        </m:r>
                      </m:sub>
                    </m:sSub>
                  </m:oMath>
                </a14:m>
                <a:r>
                  <a:rPr lang="en-US" sz="2000" dirty="0">
                    <a:solidFill>
                      <a:srgbClr val="7030A0"/>
                    </a:solidFill>
                    <a:latin typeface="Gill Sans MT" panose="020B0502020104020203" pitchFamily="34" charset="0"/>
                  </a:rPr>
                  <a:t> , 𝑦</a:t>
                </a:r>
                <a:r>
                  <a:rPr lang="en-US" sz="2000" dirty="0">
                    <a:solidFill>
                      <a:schemeClr val="tx1"/>
                    </a:solidFill>
                    <a:latin typeface="Gill Sans MT" panose="020B0502020104020203" pitchFamily="34" charset="0"/>
                  </a:rPr>
                  <a:t>) is the kernel function</a:t>
                </a:r>
              </a:p>
              <a:p>
                <a:pPr marL="457200" lvl="1" indent="0">
                  <a:lnSpc>
                    <a:spcPct val="115000"/>
                  </a:lnSpc>
                  <a:spcBef>
                    <a:spcPts val="0"/>
                  </a:spcBef>
                  <a:buNone/>
                </a:pPr>
                <a:r>
                  <a:rPr lang="en-US" sz="2000" dirty="0">
                    <a:latin typeface="Gill Sans MT" panose="020B0502020104020203" pitchFamily="34" charset="0"/>
                  </a:rPr>
                  <a:t>   </a:t>
                </a:r>
                <a:r>
                  <a:rPr lang="en-US" sz="2000" dirty="0">
                    <a:solidFill>
                      <a:schemeClr val="tx1"/>
                    </a:solidFill>
                    <a:latin typeface="Gill Sans MT" panose="020B0502020104020203" pitchFamily="34" charset="0"/>
                  </a:rPr>
                  <a:t> which performs an implicit mapping into a high-dimensional feature space.</a:t>
                </a:r>
              </a:p>
              <a:p>
                <a:pPr algn="ctr">
                  <a:lnSpc>
                    <a:spcPct val="115000"/>
                  </a:lnSpc>
                  <a:spcBef>
                    <a:spcPts val="0"/>
                  </a:spcBef>
                </a:pPr>
                <a:endParaRPr lang="en-US" sz="2200" dirty="0">
                  <a:solidFill>
                    <a:schemeClr val="tx1"/>
                  </a:solidFill>
                  <a:latin typeface="Gill Sans MT" panose="020B0502020104020203" pitchFamily="34" charset="0"/>
                </a:endParaRPr>
              </a:p>
              <a:p>
                <a:pPr algn="just" latinLnBrk="0">
                  <a:spcBef>
                    <a:spcPts val="0"/>
                  </a:spcBef>
                  <a:defRPr/>
                </a:pPr>
                <a:endParaRPr lang="en-US" dirty="0">
                  <a:solidFill>
                    <a:prstClr val="black"/>
                  </a:solidFill>
                  <a:latin typeface="Gill Sans MT"/>
                </a:endParaRPr>
              </a:p>
            </p:txBody>
          </p:sp>
        </mc:Choice>
        <mc:Fallback xmlns="">
          <p:sp>
            <p:nvSpPr>
              <p:cNvPr id="3" name="Content Placeholder 2">
                <a:extLst>
                  <a:ext uri="{FF2B5EF4-FFF2-40B4-BE49-F238E27FC236}">
                    <a16:creationId xmlns:a16="http://schemas.microsoft.com/office/drawing/2014/main" id="{A17B9E54-88A0-437B-BD2C-A9A06A1BC90E}"/>
                  </a:ext>
                </a:extLst>
              </p:cNvPr>
              <p:cNvSpPr>
                <a:spLocks noGrp="1" noRot="1" noChangeAspect="1" noMove="1" noResize="1" noEditPoints="1" noAdjustHandles="1" noChangeArrowheads="1" noChangeShapeType="1" noTextEdit="1"/>
              </p:cNvSpPr>
              <p:nvPr>
                <p:ph idx="1"/>
              </p:nvPr>
            </p:nvSpPr>
            <p:spPr>
              <a:xfrm>
                <a:off x="0" y="2876550"/>
                <a:ext cx="8915400" cy="685800"/>
              </a:xfrm>
              <a:blipFill>
                <a:blip r:embed="rId3"/>
                <a:stretch>
                  <a:fillRect l="-1138" t="-263636" r="-711" b="-169091"/>
                </a:stretch>
              </a:blipFill>
            </p:spPr>
            <p:txBody>
              <a:bodyPr/>
              <a:lstStyle/>
              <a:p>
                <a:r>
                  <a:rPr lang="en-SA">
                    <a:noFill/>
                  </a:rPr>
                  <a:t> </a:t>
                </a:r>
              </a:p>
            </p:txBody>
          </p:sp>
        </mc:Fallback>
      </mc:AlternateContent>
      <p:sp>
        <p:nvSpPr>
          <p:cNvPr id="10"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77696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F07-0B7E-43AC-9C41-940AE7F99D25}"/>
              </a:ext>
            </a:extLst>
          </p:cNvPr>
          <p:cNvSpPr>
            <a:spLocks noGrp="1"/>
          </p:cNvSpPr>
          <p:nvPr>
            <p:ph type="title"/>
          </p:nvPr>
        </p:nvSpPr>
        <p:spPr/>
        <p:txBody>
          <a:bodyPr/>
          <a:lstStyle/>
          <a:p>
            <a:r>
              <a:rPr lang="en-US" dirty="0"/>
              <a:t>Classification (SVM)</a:t>
            </a:r>
          </a:p>
        </p:txBody>
      </p:sp>
      <p:sp>
        <p:nvSpPr>
          <p:cNvPr id="3" name="Content Placeholder 2">
            <a:extLst>
              <a:ext uri="{FF2B5EF4-FFF2-40B4-BE49-F238E27FC236}">
                <a16:creationId xmlns:a16="http://schemas.microsoft.com/office/drawing/2014/main" id="{C9230B78-CCE3-476C-A2D8-577C1325A67A}"/>
              </a:ext>
            </a:extLst>
          </p:cNvPr>
          <p:cNvSpPr>
            <a:spLocks noGrp="1"/>
          </p:cNvSpPr>
          <p:nvPr>
            <p:ph idx="1"/>
          </p:nvPr>
        </p:nvSpPr>
        <p:spPr>
          <a:xfrm>
            <a:off x="152400" y="1504950"/>
            <a:ext cx="8496944" cy="460648"/>
          </a:xfrm>
        </p:spPr>
        <p:txBody>
          <a:bodyPr/>
          <a:lstStyle/>
          <a:p>
            <a:pPr marL="342900" lvl="0" indent="-342900" algn="just" latinLnBrk="0">
              <a:spcBef>
                <a:spcPts val="0"/>
              </a:spcBef>
              <a:buFont typeface="System Font Regular"/>
              <a:buChar char="🫀"/>
              <a:defRPr/>
            </a:pPr>
            <a:r>
              <a:rPr lang="en-US" sz="2200" dirty="0">
                <a:solidFill>
                  <a:prstClr val="black"/>
                </a:solidFill>
                <a:latin typeface="Gill Sans MT" panose="020B0502020104020203" pitchFamily="34" charset="0"/>
              </a:rPr>
              <a:t>SVM works using different </a:t>
            </a:r>
            <a:r>
              <a:rPr lang="en-US" sz="2200" dirty="0">
                <a:solidFill>
                  <a:srgbClr val="7030A0"/>
                </a:solidFill>
                <a:latin typeface="Gill Sans MT" panose="020B0502020104020203" pitchFamily="34" charset="0"/>
              </a:rPr>
              <a:t>kernel</a:t>
            </a:r>
            <a:r>
              <a:rPr lang="en-US" sz="2200" dirty="0">
                <a:solidFill>
                  <a:prstClr val="black"/>
                </a:solidFill>
                <a:latin typeface="Gill Sans MT" panose="020B0502020104020203" pitchFamily="34" charset="0"/>
              </a:rPr>
              <a:t> functions (</a:t>
            </a:r>
            <a:r>
              <a:rPr lang="en-US" sz="2200" dirty="0">
                <a:solidFill>
                  <a:srgbClr val="7030A0"/>
                </a:solidFill>
                <a:latin typeface="Gill Sans MT" panose="020B0502020104020203" pitchFamily="34" charset="0"/>
              </a:rPr>
              <a:t>Linear, quadratic, polynomial</a:t>
            </a:r>
            <a:r>
              <a:rPr lang="en-US" sz="2200" dirty="0">
                <a:solidFill>
                  <a:prstClr val="black"/>
                </a:solidFill>
                <a:latin typeface="Gill Sans MT" panose="020B0502020104020203" pitchFamily="34" charset="0"/>
              </a:rPr>
              <a:t>). The kernel function used in our classification is </a:t>
            </a:r>
            <a:r>
              <a:rPr lang="en-US" sz="2200" dirty="0">
                <a:solidFill>
                  <a:srgbClr val="7030A0"/>
                </a:solidFill>
                <a:latin typeface="Gill Sans MT" panose="020B0502020104020203" pitchFamily="34" charset="0"/>
              </a:rPr>
              <a:t>polynomial kernel function </a:t>
            </a:r>
            <a:r>
              <a:rPr lang="en-US" sz="2200" dirty="0">
                <a:solidFill>
                  <a:prstClr val="black"/>
                </a:solidFill>
                <a:latin typeface="Gill Sans MT" panose="020B0502020104020203" pitchFamily="34" charset="0"/>
              </a:rPr>
              <a:t>with </a:t>
            </a:r>
            <a:r>
              <a:rPr lang="en-US" sz="2200" dirty="0">
                <a:solidFill>
                  <a:srgbClr val="7030A0"/>
                </a:solidFill>
                <a:latin typeface="Gill Sans MT" panose="020B0502020104020203" pitchFamily="34" charset="0"/>
              </a:rPr>
              <a:t>polynomial order P = 3.</a:t>
            </a:r>
          </a:p>
          <a:p>
            <a:endParaRPr lang="en-US" dirty="0"/>
          </a:p>
        </p:txBody>
      </p:sp>
      <p:grpSp>
        <p:nvGrpSpPr>
          <p:cNvPr id="7" name="Group 6"/>
          <p:cNvGrpSpPr/>
          <p:nvPr/>
        </p:nvGrpSpPr>
        <p:grpSpPr>
          <a:xfrm>
            <a:off x="266700" y="2343150"/>
            <a:ext cx="8610600" cy="2590800"/>
            <a:chOff x="390847" y="2432208"/>
            <a:chExt cx="8096250" cy="2410537"/>
          </a:xfrm>
        </p:grpSpPr>
        <p:pic>
          <p:nvPicPr>
            <p:cNvPr id="8" name="Picture 6" descr="Image result for polynomial kernel function with d =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47" y="2432208"/>
              <a:ext cx="8096250" cy="233534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962400" y="4633195"/>
              <a:ext cx="1295400" cy="209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0" name="Rectangle 9"/>
            <p:cNvSpPr/>
            <p:nvPr/>
          </p:nvSpPr>
          <p:spPr>
            <a:xfrm rot="16200000">
              <a:off x="-152078" y="3660933"/>
              <a:ext cx="1295400" cy="209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grpSp>
      <p:sp>
        <p:nvSpPr>
          <p:cNvPr id="11"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12630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08EF-D710-C9BE-C6EB-B16D4A5C5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4688A-C246-B19E-8B00-8E3E818519AE}"/>
              </a:ext>
            </a:extLst>
          </p:cNvPr>
          <p:cNvSpPr>
            <a:spLocks noGrp="1"/>
          </p:cNvSpPr>
          <p:nvPr>
            <p:ph type="title"/>
          </p:nvPr>
        </p:nvSpPr>
        <p:spPr/>
        <p:txBody>
          <a:bodyPr/>
          <a:lstStyle/>
          <a:p>
            <a:r>
              <a:rPr lang="en-US" dirty="0"/>
              <a:t>Experiments and Result</a:t>
            </a:r>
            <a:br>
              <a:rPr lang="en-US" dirty="0"/>
            </a:br>
            <a:endParaRPr lang="en-US" dirty="0"/>
          </a:p>
        </p:txBody>
      </p:sp>
      <p:sp>
        <p:nvSpPr>
          <p:cNvPr id="11" name="Freeform 9">
            <a:extLst>
              <a:ext uri="{FF2B5EF4-FFF2-40B4-BE49-F238E27FC236}">
                <a16:creationId xmlns:a16="http://schemas.microsoft.com/office/drawing/2014/main" id="{4A585162-E3FF-AF83-34AA-889B6F496218}"/>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aphicFrame>
        <p:nvGraphicFramePr>
          <p:cNvPr id="6" name="Table 5">
            <a:extLst>
              <a:ext uri="{FF2B5EF4-FFF2-40B4-BE49-F238E27FC236}">
                <a16:creationId xmlns:a16="http://schemas.microsoft.com/office/drawing/2014/main" id="{8913FFD6-75A6-9048-15BA-609C501DEF04}"/>
              </a:ext>
            </a:extLst>
          </p:cNvPr>
          <p:cNvGraphicFramePr>
            <a:graphicFrameLocks noGrp="1"/>
          </p:cNvGraphicFramePr>
          <p:nvPr>
            <p:extLst>
              <p:ext uri="{D42A27DB-BD31-4B8C-83A1-F6EECF244321}">
                <p14:modId xmlns:p14="http://schemas.microsoft.com/office/powerpoint/2010/main" val="3243087830"/>
              </p:ext>
            </p:extLst>
          </p:nvPr>
        </p:nvGraphicFramePr>
        <p:xfrm>
          <a:off x="1810072" y="1635206"/>
          <a:ext cx="5334000" cy="7416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4128804800"/>
                    </a:ext>
                  </a:extLst>
                </a:gridCol>
                <a:gridCol w="1282262">
                  <a:extLst>
                    <a:ext uri="{9D8B030D-6E8A-4147-A177-3AD203B41FA5}">
                      <a16:colId xmlns:a16="http://schemas.microsoft.com/office/drawing/2014/main" val="3273924455"/>
                    </a:ext>
                  </a:extLst>
                </a:gridCol>
                <a:gridCol w="1195552">
                  <a:extLst>
                    <a:ext uri="{9D8B030D-6E8A-4147-A177-3AD203B41FA5}">
                      <a16:colId xmlns:a16="http://schemas.microsoft.com/office/drawing/2014/main" val="1938726301"/>
                    </a:ext>
                  </a:extLst>
                </a:gridCol>
                <a:gridCol w="1103586">
                  <a:extLst>
                    <a:ext uri="{9D8B030D-6E8A-4147-A177-3AD203B41FA5}">
                      <a16:colId xmlns:a16="http://schemas.microsoft.com/office/drawing/2014/main" val="3761890105"/>
                    </a:ext>
                  </a:extLst>
                </a:gridCol>
              </a:tblGrid>
              <a:tr h="370840">
                <a:tc>
                  <a:txBody>
                    <a:bodyPr/>
                    <a:lstStyle/>
                    <a:p>
                      <a:pPr algn="ctr"/>
                      <a:r>
                        <a:rPr lang="en-SA" dirty="0"/>
                        <a:t>Performance</a:t>
                      </a:r>
                    </a:p>
                  </a:txBody>
                  <a:tcPr/>
                </a:tc>
                <a:tc>
                  <a:txBody>
                    <a:bodyPr/>
                    <a:lstStyle/>
                    <a:p>
                      <a:pPr algn="ctr"/>
                      <a:r>
                        <a:rPr lang="en-SA" dirty="0"/>
                        <a:t>NB</a:t>
                      </a:r>
                    </a:p>
                  </a:txBody>
                  <a:tcPr/>
                </a:tc>
                <a:tc>
                  <a:txBody>
                    <a:bodyPr/>
                    <a:lstStyle/>
                    <a:p>
                      <a:pPr algn="ctr"/>
                      <a:r>
                        <a:rPr lang="en-SA" dirty="0"/>
                        <a:t>KNN</a:t>
                      </a:r>
                    </a:p>
                  </a:txBody>
                  <a:tcPr/>
                </a:tc>
                <a:tc>
                  <a:txBody>
                    <a:bodyPr/>
                    <a:lstStyle/>
                    <a:p>
                      <a:pPr algn="ctr"/>
                      <a:r>
                        <a:rPr lang="en-SA" dirty="0"/>
                        <a:t>SVM</a:t>
                      </a:r>
                    </a:p>
                  </a:txBody>
                  <a:tcPr/>
                </a:tc>
                <a:extLst>
                  <a:ext uri="{0D108BD9-81ED-4DB2-BD59-A6C34878D82A}">
                    <a16:rowId xmlns:a16="http://schemas.microsoft.com/office/drawing/2014/main" val="842464545"/>
                  </a:ext>
                </a:extLst>
              </a:tr>
              <a:tr h="370840">
                <a:tc>
                  <a:txBody>
                    <a:bodyPr/>
                    <a:lstStyle/>
                    <a:p>
                      <a:pPr algn="ctr"/>
                      <a:r>
                        <a:rPr lang="en-SA" dirty="0"/>
                        <a:t>Accuracy</a:t>
                      </a:r>
                    </a:p>
                  </a:txBody>
                  <a:tcPr/>
                </a:tc>
                <a:tc>
                  <a:txBody>
                    <a:bodyPr/>
                    <a:lstStyle/>
                    <a:p>
                      <a:pPr algn="ctr"/>
                      <a:r>
                        <a:rPr lang="en-SA" dirty="0"/>
                        <a:t>99.5318</a:t>
                      </a:r>
                    </a:p>
                  </a:txBody>
                  <a:tcPr/>
                </a:tc>
                <a:tc>
                  <a:txBody>
                    <a:bodyPr/>
                    <a:lstStyle/>
                    <a:p>
                      <a:pPr algn="ctr"/>
                      <a:r>
                        <a:rPr lang="en-SA" dirty="0"/>
                        <a:t>99.9438</a:t>
                      </a:r>
                    </a:p>
                  </a:txBody>
                  <a:tcPr/>
                </a:tc>
                <a:tc>
                  <a:txBody>
                    <a:bodyPr/>
                    <a:lstStyle/>
                    <a:p>
                      <a:pPr algn="ctr"/>
                      <a:r>
                        <a:rPr lang="en-SA" dirty="0"/>
                        <a:t>99.9438</a:t>
                      </a:r>
                    </a:p>
                  </a:txBody>
                  <a:tcPr/>
                </a:tc>
                <a:extLst>
                  <a:ext uri="{0D108BD9-81ED-4DB2-BD59-A6C34878D82A}">
                    <a16:rowId xmlns:a16="http://schemas.microsoft.com/office/drawing/2014/main" val="4142696201"/>
                  </a:ext>
                </a:extLst>
              </a:tr>
            </a:tbl>
          </a:graphicData>
        </a:graphic>
      </p:graphicFrame>
      <p:sp>
        <p:nvSpPr>
          <p:cNvPr id="12" name="Content Placeholder 2">
            <a:extLst>
              <a:ext uri="{FF2B5EF4-FFF2-40B4-BE49-F238E27FC236}">
                <a16:creationId xmlns:a16="http://schemas.microsoft.com/office/drawing/2014/main" id="{E54007F6-55E9-8B98-E40D-3EA455349B80}"/>
              </a:ext>
            </a:extLst>
          </p:cNvPr>
          <p:cNvSpPr>
            <a:spLocks noGrp="1"/>
          </p:cNvSpPr>
          <p:nvPr>
            <p:ph idx="1"/>
          </p:nvPr>
        </p:nvSpPr>
        <p:spPr>
          <a:xfrm>
            <a:off x="228600" y="1003310"/>
            <a:ext cx="8496944" cy="741680"/>
          </a:xfrm>
        </p:spPr>
        <p:txBody>
          <a:bodyPr/>
          <a:lstStyle/>
          <a:p>
            <a:pPr marL="342900" lvl="0" indent="-342900" algn="just" latinLnBrk="0">
              <a:spcBef>
                <a:spcPts val="0"/>
              </a:spcBef>
              <a:buFont typeface="System Font Regular"/>
              <a:buChar char="🫀"/>
              <a:defRPr/>
            </a:pPr>
            <a:r>
              <a:rPr lang="en-US" sz="2200" dirty="0">
                <a:solidFill>
                  <a:prstClr val="black"/>
                </a:solidFill>
                <a:latin typeface="Gill Sans MT" panose="020B0502020104020203" pitchFamily="34" charset="0"/>
              </a:rPr>
              <a:t>The proposed system trained on 60% (8011) and 40% (5340) for test. The classification results of the system is defined in the following table.</a:t>
            </a:r>
            <a:endParaRPr lang="en-US" dirty="0"/>
          </a:p>
        </p:txBody>
      </p:sp>
      <p:pic>
        <p:nvPicPr>
          <p:cNvPr id="14" name="Picture 13" descr="A screenshot of a computer&#10;&#10;Description automatically generated">
            <a:extLst>
              <a:ext uri="{FF2B5EF4-FFF2-40B4-BE49-F238E27FC236}">
                <a16:creationId xmlns:a16="http://schemas.microsoft.com/office/drawing/2014/main" id="{38967436-017A-138C-2543-2A08FC6B9F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16"/>
          <a:stretch/>
        </p:blipFill>
        <p:spPr>
          <a:xfrm>
            <a:off x="152400" y="2820671"/>
            <a:ext cx="2820788" cy="2165349"/>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0767AA6-7213-50E0-DED5-FFC82BDCC7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6600" y="2820504"/>
            <a:ext cx="2698383" cy="2165516"/>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7306D5D2-8F30-63FF-B06E-B479B11DA9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400" y="2820504"/>
            <a:ext cx="2698383" cy="2165516"/>
          </a:xfrm>
          <a:prstGeom prst="rect">
            <a:avLst/>
          </a:prstGeom>
        </p:spPr>
      </p:pic>
      <p:sp>
        <p:nvSpPr>
          <p:cNvPr id="20" name="TextBox 19">
            <a:extLst>
              <a:ext uri="{FF2B5EF4-FFF2-40B4-BE49-F238E27FC236}">
                <a16:creationId xmlns:a16="http://schemas.microsoft.com/office/drawing/2014/main" id="{1EF69926-ADDD-1984-3948-DD677872A0B8}"/>
              </a:ext>
            </a:extLst>
          </p:cNvPr>
          <p:cNvSpPr txBox="1"/>
          <p:nvPr/>
        </p:nvSpPr>
        <p:spPr>
          <a:xfrm>
            <a:off x="639595" y="2504098"/>
            <a:ext cx="2103605" cy="307777"/>
          </a:xfrm>
          <a:prstGeom prst="rect">
            <a:avLst/>
          </a:prstGeom>
          <a:noFill/>
        </p:spPr>
        <p:txBody>
          <a:bodyPr wrap="square" rtlCol="0">
            <a:spAutoFit/>
          </a:bodyPr>
          <a:lstStyle/>
          <a:p>
            <a:r>
              <a:rPr lang="en-SA" sz="1400" b="1" dirty="0"/>
              <a:t>NB Confusion Matrix</a:t>
            </a:r>
          </a:p>
        </p:txBody>
      </p:sp>
      <p:sp>
        <p:nvSpPr>
          <p:cNvPr id="21" name="TextBox 20">
            <a:extLst>
              <a:ext uri="{FF2B5EF4-FFF2-40B4-BE49-F238E27FC236}">
                <a16:creationId xmlns:a16="http://schemas.microsoft.com/office/drawing/2014/main" id="{38947560-F55D-6021-E9F5-82499E65A298}"/>
              </a:ext>
            </a:extLst>
          </p:cNvPr>
          <p:cNvSpPr txBox="1"/>
          <p:nvPr/>
        </p:nvSpPr>
        <p:spPr>
          <a:xfrm>
            <a:off x="3573988" y="2520029"/>
            <a:ext cx="2226741" cy="307777"/>
          </a:xfrm>
          <a:prstGeom prst="rect">
            <a:avLst/>
          </a:prstGeom>
          <a:noFill/>
        </p:spPr>
        <p:txBody>
          <a:bodyPr wrap="square" rtlCol="0">
            <a:spAutoFit/>
          </a:bodyPr>
          <a:lstStyle/>
          <a:p>
            <a:r>
              <a:rPr lang="en-SA" sz="1400" b="1" dirty="0"/>
              <a:t>KNN Confusion Matrix</a:t>
            </a:r>
          </a:p>
        </p:txBody>
      </p:sp>
      <p:sp>
        <p:nvSpPr>
          <p:cNvPr id="22" name="TextBox 21">
            <a:extLst>
              <a:ext uri="{FF2B5EF4-FFF2-40B4-BE49-F238E27FC236}">
                <a16:creationId xmlns:a16="http://schemas.microsoft.com/office/drawing/2014/main" id="{CA5934E3-CA52-3FEB-5464-D070F3549C81}"/>
              </a:ext>
            </a:extLst>
          </p:cNvPr>
          <p:cNvSpPr txBox="1"/>
          <p:nvPr/>
        </p:nvSpPr>
        <p:spPr>
          <a:xfrm>
            <a:off x="6575783" y="2534217"/>
            <a:ext cx="2226741" cy="307777"/>
          </a:xfrm>
          <a:prstGeom prst="rect">
            <a:avLst/>
          </a:prstGeom>
          <a:noFill/>
        </p:spPr>
        <p:txBody>
          <a:bodyPr wrap="square" rtlCol="0">
            <a:spAutoFit/>
          </a:bodyPr>
          <a:lstStyle/>
          <a:p>
            <a:r>
              <a:rPr lang="en-SA" sz="1400" b="1" dirty="0"/>
              <a:t>SVM Confusion Matrix</a:t>
            </a:r>
          </a:p>
        </p:txBody>
      </p:sp>
    </p:spTree>
    <p:extLst>
      <p:ext uri="{BB962C8B-B14F-4D97-AF65-F5344CB8AC3E}">
        <p14:creationId xmlns:p14="http://schemas.microsoft.com/office/powerpoint/2010/main" val="208304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609304-3A75-A419-419F-8EF2E5AD293B}"/>
              </a:ext>
            </a:extLst>
          </p:cNvPr>
          <p:cNvSpPr>
            <a:spLocks noGrp="1"/>
          </p:cNvSpPr>
          <p:nvPr>
            <p:ph type="title"/>
          </p:nvPr>
        </p:nvSpPr>
        <p:spPr/>
        <p:txBody>
          <a:bodyPr/>
          <a:lstStyle/>
          <a:p>
            <a:r>
              <a:rPr lang="en-US"/>
              <a:t>Tools and Technologies</a:t>
            </a:r>
            <a:endParaRPr lang="en-SA" dirty="0"/>
          </a:p>
        </p:txBody>
      </p:sp>
      <p:pic>
        <p:nvPicPr>
          <p:cNvPr id="2054" name="Picture 6">
            <a:extLst>
              <a:ext uri="{FF2B5EF4-FFF2-40B4-BE49-F238E27FC236}">
                <a16:creationId xmlns:a16="http://schemas.microsoft.com/office/drawing/2014/main" id="{2EA53C31-C7C4-8B76-D036-8A434B5D36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975634"/>
            <a:ext cx="2009045" cy="14477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droid Developers Blog: Android Studio @ I/O '23: Announcing Studio Bot,  an AI-powered coding assistant">
            <a:extLst>
              <a:ext uri="{FF2B5EF4-FFF2-40B4-BE49-F238E27FC236}">
                <a16:creationId xmlns:a16="http://schemas.microsoft.com/office/drawing/2014/main" id="{E36D9C9D-8E9D-8442-FA31-1D5F6C456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8252" y="1179816"/>
            <a:ext cx="3510217" cy="10394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gma Partners with WordPress to Improve Design Collaboration – WP Tavern">
            <a:extLst>
              <a:ext uri="{FF2B5EF4-FFF2-40B4-BE49-F238E27FC236}">
                <a16:creationId xmlns:a16="http://schemas.microsoft.com/office/drawing/2014/main" id="{639D58C1-08C5-6515-4E26-60B108609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1476" y="975633"/>
            <a:ext cx="2526324" cy="12994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Microsoft Office 365 Logo With Different Icons | Wallpapers.com">
            <a:extLst>
              <a:ext uri="{FF2B5EF4-FFF2-40B4-BE49-F238E27FC236}">
                <a16:creationId xmlns:a16="http://schemas.microsoft.com/office/drawing/2014/main" id="{D6F8C81D-5724-208A-E123-C319798851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04726" y="2647950"/>
            <a:ext cx="3134548" cy="176318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CBFB31F-59B3-EF6F-AA9E-3DEF9346B072}"/>
              </a:ext>
            </a:extLst>
          </p:cNvPr>
          <p:cNvSpPr txBox="1"/>
          <p:nvPr/>
        </p:nvSpPr>
        <p:spPr>
          <a:xfrm>
            <a:off x="76200" y="2423433"/>
            <a:ext cx="2057400" cy="584775"/>
          </a:xfrm>
          <a:prstGeom prst="rect">
            <a:avLst/>
          </a:prstGeom>
          <a:noFill/>
        </p:spPr>
        <p:txBody>
          <a:bodyPr wrap="square" rtlCol="0">
            <a:spAutoFit/>
          </a:bodyPr>
          <a:lstStyle/>
          <a:p>
            <a:pPr algn="ctr"/>
            <a:r>
              <a:rPr lang="en-SA" sz="1600" dirty="0"/>
              <a:t>Data Processing &amp; Machine Learni</a:t>
            </a:r>
            <a:r>
              <a:rPr lang="en-US" sz="1600" dirty="0"/>
              <a:t>ng</a:t>
            </a:r>
            <a:endParaRPr lang="en-SA" sz="1600" dirty="0"/>
          </a:p>
        </p:txBody>
      </p:sp>
      <p:sp>
        <p:nvSpPr>
          <p:cNvPr id="15" name="TextBox 14">
            <a:extLst>
              <a:ext uri="{FF2B5EF4-FFF2-40B4-BE49-F238E27FC236}">
                <a16:creationId xmlns:a16="http://schemas.microsoft.com/office/drawing/2014/main" id="{22AC1A9A-E25F-1B54-9177-8F7EFE25CCC7}"/>
              </a:ext>
            </a:extLst>
          </p:cNvPr>
          <p:cNvSpPr txBox="1"/>
          <p:nvPr/>
        </p:nvSpPr>
        <p:spPr>
          <a:xfrm>
            <a:off x="3004726" y="2156996"/>
            <a:ext cx="2644329" cy="338554"/>
          </a:xfrm>
          <a:prstGeom prst="rect">
            <a:avLst/>
          </a:prstGeom>
          <a:noFill/>
        </p:spPr>
        <p:txBody>
          <a:bodyPr wrap="square" rtlCol="0">
            <a:spAutoFit/>
          </a:bodyPr>
          <a:lstStyle/>
          <a:p>
            <a:pPr algn="ctr"/>
            <a:r>
              <a:rPr lang="en-US" sz="1600" dirty="0"/>
              <a:t>Mobile App Development</a:t>
            </a:r>
            <a:endParaRPr lang="en-SA" sz="1600" dirty="0"/>
          </a:p>
        </p:txBody>
      </p:sp>
      <p:sp>
        <p:nvSpPr>
          <p:cNvPr id="16" name="TextBox 15">
            <a:extLst>
              <a:ext uri="{FF2B5EF4-FFF2-40B4-BE49-F238E27FC236}">
                <a16:creationId xmlns:a16="http://schemas.microsoft.com/office/drawing/2014/main" id="{4646E4C1-3329-F9A9-5906-6C702A8C0529}"/>
              </a:ext>
            </a:extLst>
          </p:cNvPr>
          <p:cNvSpPr txBox="1"/>
          <p:nvPr/>
        </p:nvSpPr>
        <p:spPr>
          <a:xfrm>
            <a:off x="6482473" y="2233196"/>
            <a:ext cx="2644329" cy="338554"/>
          </a:xfrm>
          <a:prstGeom prst="rect">
            <a:avLst/>
          </a:prstGeom>
          <a:noFill/>
        </p:spPr>
        <p:txBody>
          <a:bodyPr wrap="square" rtlCol="0">
            <a:spAutoFit/>
          </a:bodyPr>
          <a:lstStyle/>
          <a:p>
            <a:pPr algn="ctr"/>
            <a:r>
              <a:rPr lang="en-US" sz="1600" dirty="0"/>
              <a:t>UI Development</a:t>
            </a:r>
            <a:endParaRPr lang="en-SA" sz="1600" dirty="0"/>
          </a:p>
        </p:txBody>
      </p:sp>
      <p:sp>
        <p:nvSpPr>
          <p:cNvPr id="17" name="TextBox 16">
            <a:extLst>
              <a:ext uri="{FF2B5EF4-FFF2-40B4-BE49-F238E27FC236}">
                <a16:creationId xmlns:a16="http://schemas.microsoft.com/office/drawing/2014/main" id="{0CA7CDB7-5E6B-CC80-A376-944428AD469B}"/>
              </a:ext>
            </a:extLst>
          </p:cNvPr>
          <p:cNvSpPr txBox="1"/>
          <p:nvPr/>
        </p:nvSpPr>
        <p:spPr>
          <a:xfrm>
            <a:off x="3249835" y="4171950"/>
            <a:ext cx="2644329" cy="584775"/>
          </a:xfrm>
          <a:prstGeom prst="rect">
            <a:avLst/>
          </a:prstGeom>
          <a:noFill/>
        </p:spPr>
        <p:txBody>
          <a:bodyPr wrap="square" rtlCol="0">
            <a:spAutoFit/>
          </a:bodyPr>
          <a:lstStyle/>
          <a:p>
            <a:pPr algn="ctr"/>
            <a:r>
              <a:rPr lang="en-US" sz="1600" dirty="0"/>
              <a:t>Documentation &amp; </a:t>
            </a:r>
          </a:p>
          <a:p>
            <a:pPr algn="ctr"/>
            <a:r>
              <a:rPr lang="en-US" sz="1600" dirty="0"/>
              <a:t>collaboration</a:t>
            </a:r>
            <a:endParaRPr lang="en-SA" sz="1600" dirty="0"/>
          </a:p>
        </p:txBody>
      </p:sp>
    </p:spTree>
    <p:extLst>
      <p:ext uri="{BB962C8B-B14F-4D97-AF65-F5344CB8AC3E}">
        <p14:creationId xmlns:p14="http://schemas.microsoft.com/office/powerpoint/2010/main" val="2457525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60DF-1EDF-2589-28ED-1934FEE34C44}"/>
              </a:ext>
            </a:extLst>
          </p:cNvPr>
          <p:cNvSpPr>
            <a:spLocks noGrp="1"/>
          </p:cNvSpPr>
          <p:nvPr>
            <p:ph type="title"/>
          </p:nvPr>
        </p:nvSpPr>
        <p:spPr>
          <a:xfrm>
            <a:off x="0" y="5055"/>
            <a:ext cx="9144000" cy="356895"/>
          </a:xfrm>
        </p:spPr>
        <p:txBody>
          <a:bodyPr/>
          <a:lstStyle/>
          <a:p>
            <a:r>
              <a:rPr lang="en-SA" dirty="0"/>
              <a:t>Gant Chart</a:t>
            </a:r>
          </a:p>
        </p:txBody>
      </p:sp>
      <p:sp>
        <p:nvSpPr>
          <p:cNvPr id="4" name="Content Placeholder 3">
            <a:extLst>
              <a:ext uri="{FF2B5EF4-FFF2-40B4-BE49-F238E27FC236}">
                <a16:creationId xmlns:a16="http://schemas.microsoft.com/office/drawing/2014/main" id="{8BD68567-5891-8C59-CDFA-88ED3B9DDCAB}"/>
              </a:ext>
            </a:extLst>
          </p:cNvPr>
          <p:cNvSpPr>
            <a:spLocks noGrp="1"/>
          </p:cNvSpPr>
          <p:nvPr>
            <p:ph idx="10"/>
          </p:nvPr>
        </p:nvSpPr>
        <p:spPr/>
        <p:txBody>
          <a:bodyPr/>
          <a:lstStyle/>
          <a:p>
            <a:r>
              <a:rPr lang="en-SA" dirty="0"/>
              <a:t>To be Added</a:t>
            </a:r>
          </a:p>
        </p:txBody>
      </p:sp>
      <p:graphicFrame>
        <p:nvGraphicFramePr>
          <p:cNvPr id="5" name="Table 7">
            <a:extLst>
              <a:ext uri="{FF2B5EF4-FFF2-40B4-BE49-F238E27FC236}">
                <a16:creationId xmlns:a16="http://schemas.microsoft.com/office/drawing/2014/main" id="{9C91BB46-05D7-BFAE-AAFA-18F0F266F4CD}"/>
              </a:ext>
            </a:extLst>
          </p:cNvPr>
          <p:cNvGraphicFramePr>
            <a:graphicFrameLocks/>
          </p:cNvGraphicFramePr>
          <p:nvPr>
            <p:extLst>
              <p:ext uri="{D42A27DB-BD31-4B8C-83A1-F6EECF244321}">
                <p14:modId xmlns:p14="http://schemas.microsoft.com/office/powerpoint/2010/main" val="4043206331"/>
              </p:ext>
            </p:extLst>
          </p:nvPr>
        </p:nvGraphicFramePr>
        <p:xfrm>
          <a:off x="361976" y="921838"/>
          <a:ext cx="8420048" cy="4180205"/>
        </p:xfrm>
        <a:graphic>
          <a:graphicData uri="http://schemas.openxmlformats.org/drawingml/2006/table">
            <a:tbl>
              <a:tblPr firstRow="1" bandRow="1">
                <a:tableStyleId>{5C22544A-7EE6-4342-B048-85BDC9FD1C3A}</a:tableStyleId>
              </a:tblPr>
              <a:tblGrid>
                <a:gridCol w="898688">
                  <a:extLst>
                    <a:ext uri="{9D8B030D-6E8A-4147-A177-3AD203B41FA5}">
                      <a16:colId xmlns:a16="http://schemas.microsoft.com/office/drawing/2014/main" val="1790988252"/>
                    </a:ext>
                  </a:extLst>
                </a:gridCol>
                <a:gridCol w="208280">
                  <a:extLst>
                    <a:ext uri="{9D8B030D-6E8A-4147-A177-3AD203B41FA5}">
                      <a16:colId xmlns:a16="http://schemas.microsoft.com/office/drawing/2014/main" val="190400969"/>
                    </a:ext>
                  </a:extLst>
                </a:gridCol>
                <a:gridCol w="208280">
                  <a:extLst>
                    <a:ext uri="{9D8B030D-6E8A-4147-A177-3AD203B41FA5}">
                      <a16:colId xmlns:a16="http://schemas.microsoft.com/office/drawing/2014/main" val="1560217641"/>
                    </a:ext>
                  </a:extLst>
                </a:gridCol>
                <a:gridCol w="208280">
                  <a:extLst>
                    <a:ext uri="{9D8B030D-6E8A-4147-A177-3AD203B41FA5}">
                      <a16:colId xmlns:a16="http://schemas.microsoft.com/office/drawing/2014/main" val="1359510766"/>
                    </a:ext>
                  </a:extLst>
                </a:gridCol>
                <a:gridCol w="208280">
                  <a:extLst>
                    <a:ext uri="{9D8B030D-6E8A-4147-A177-3AD203B41FA5}">
                      <a16:colId xmlns:a16="http://schemas.microsoft.com/office/drawing/2014/main" val="1320824590"/>
                    </a:ext>
                  </a:extLst>
                </a:gridCol>
                <a:gridCol w="208280">
                  <a:extLst>
                    <a:ext uri="{9D8B030D-6E8A-4147-A177-3AD203B41FA5}">
                      <a16:colId xmlns:a16="http://schemas.microsoft.com/office/drawing/2014/main" val="1960531303"/>
                    </a:ext>
                  </a:extLst>
                </a:gridCol>
                <a:gridCol w="208280">
                  <a:extLst>
                    <a:ext uri="{9D8B030D-6E8A-4147-A177-3AD203B41FA5}">
                      <a16:colId xmlns:a16="http://schemas.microsoft.com/office/drawing/2014/main" val="3558089102"/>
                    </a:ext>
                  </a:extLst>
                </a:gridCol>
                <a:gridCol w="231560">
                  <a:extLst>
                    <a:ext uri="{9D8B030D-6E8A-4147-A177-3AD203B41FA5}">
                      <a16:colId xmlns:a16="http://schemas.microsoft.com/office/drawing/2014/main" val="3448849811"/>
                    </a:ext>
                  </a:extLst>
                </a:gridCol>
                <a:gridCol w="208280">
                  <a:extLst>
                    <a:ext uri="{9D8B030D-6E8A-4147-A177-3AD203B41FA5}">
                      <a16:colId xmlns:a16="http://schemas.microsoft.com/office/drawing/2014/main" val="2943661490"/>
                    </a:ext>
                  </a:extLst>
                </a:gridCol>
                <a:gridCol w="208280">
                  <a:extLst>
                    <a:ext uri="{9D8B030D-6E8A-4147-A177-3AD203B41FA5}">
                      <a16:colId xmlns:a16="http://schemas.microsoft.com/office/drawing/2014/main" val="2221786656"/>
                    </a:ext>
                  </a:extLst>
                </a:gridCol>
                <a:gridCol w="208280">
                  <a:extLst>
                    <a:ext uri="{9D8B030D-6E8A-4147-A177-3AD203B41FA5}">
                      <a16:colId xmlns:a16="http://schemas.microsoft.com/office/drawing/2014/main" val="3173174753"/>
                    </a:ext>
                  </a:extLst>
                </a:gridCol>
                <a:gridCol w="208280">
                  <a:extLst>
                    <a:ext uri="{9D8B030D-6E8A-4147-A177-3AD203B41FA5}">
                      <a16:colId xmlns:a16="http://schemas.microsoft.com/office/drawing/2014/main" val="2401591983"/>
                    </a:ext>
                  </a:extLst>
                </a:gridCol>
                <a:gridCol w="208280">
                  <a:extLst>
                    <a:ext uri="{9D8B030D-6E8A-4147-A177-3AD203B41FA5}">
                      <a16:colId xmlns:a16="http://schemas.microsoft.com/office/drawing/2014/main" val="2844952952"/>
                    </a:ext>
                  </a:extLst>
                </a:gridCol>
                <a:gridCol w="208280">
                  <a:extLst>
                    <a:ext uri="{9D8B030D-6E8A-4147-A177-3AD203B41FA5}">
                      <a16:colId xmlns:a16="http://schemas.microsoft.com/office/drawing/2014/main" val="4103562525"/>
                    </a:ext>
                  </a:extLst>
                </a:gridCol>
                <a:gridCol w="208280">
                  <a:extLst>
                    <a:ext uri="{9D8B030D-6E8A-4147-A177-3AD203B41FA5}">
                      <a16:colId xmlns:a16="http://schemas.microsoft.com/office/drawing/2014/main" val="2798933479"/>
                    </a:ext>
                  </a:extLst>
                </a:gridCol>
                <a:gridCol w="208280">
                  <a:extLst>
                    <a:ext uri="{9D8B030D-6E8A-4147-A177-3AD203B41FA5}">
                      <a16:colId xmlns:a16="http://schemas.microsoft.com/office/drawing/2014/main" val="552082020"/>
                    </a:ext>
                  </a:extLst>
                </a:gridCol>
                <a:gridCol w="208280">
                  <a:extLst>
                    <a:ext uri="{9D8B030D-6E8A-4147-A177-3AD203B41FA5}">
                      <a16:colId xmlns:a16="http://schemas.microsoft.com/office/drawing/2014/main" val="62839413"/>
                    </a:ext>
                  </a:extLst>
                </a:gridCol>
                <a:gridCol w="208280">
                  <a:extLst>
                    <a:ext uri="{9D8B030D-6E8A-4147-A177-3AD203B41FA5}">
                      <a16:colId xmlns:a16="http://schemas.microsoft.com/office/drawing/2014/main" val="3649051999"/>
                    </a:ext>
                  </a:extLst>
                </a:gridCol>
                <a:gridCol w="208280">
                  <a:extLst>
                    <a:ext uri="{9D8B030D-6E8A-4147-A177-3AD203B41FA5}">
                      <a16:colId xmlns:a16="http://schemas.microsoft.com/office/drawing/2014/main" val="401884627"/>
                    </a:ext>
                  </a:extLst>
                </a:gridCol>
                <a:gridCol w="208280">
                  <a:extLst>
                    <a:ext uri="{9D8B030D-6E8A-4147-A177-3AD203B41FA5}">
                      <a16:colId xmlns:a16="http://schemas.microsoft.com/office/drawing/2014/main" val="942601637"/>
                    </a:ext>
                  </a:extLst>
                </a:gridCol>
                <a:gridCol w="208280">
                  <a:extLst>
                    <a:ext uri="{9D8B030D-6E8A-4147-A177-3AD203B41FA5}">
                      <a16:colId xmlns:a16="http://schemas.microsoft.com/office/drawing/2014/main" val="2151118027"/>
                    </a:ext>
                  </a:extLst>
                </a:gridCol>
                <a:gridCol w="208280">
                  <a:extLst>
                    <a:ext uri="{9D8B030D-6E8A-4147-A177-3AD203B41FA5}">
                      <a16:colId xmlns:a16="http://schemas.microsoft.com/office/drawing/2014/main" val="3847982599"/>
                    </a:ext>
                  </a:extLst>
                </a:gridCol>
                <a:gridCol w="208280">
                  <a:extLst>
                    <a:ext uri="{9D8B030D-6E8A-4147-A177-3AD203B41FA5}">
                      <a16:colId xmlns:a16="http://schemas.microsoft.com/office/drawing/2014/main" val="211137534"/>
                    </a:ext>
                  </a:extLst>
                </a:gridCol>
                <a:gridCol w="208280">
                  <a:extLst>
                    <a:ext uri="{9D8B030D-6E8A-4147-A177-3AD203B41FA5}">
                      <a16:colId xmlns:a16="http://schemas.microsoft.com/office/drawing/2014/main" val="608442014"/>
                    </a:ext>
                  </a:extLst>
                </a:gridCol>
                <a:gridCol w="208280">
                  <a:extLst>
                    <a:ext uri="{9D8B030D-6E8A-4147-A177-3AD203B41FA5}">
                      <a16:colId xmlns:a16="http://schemas.microsoft.com/office/drawing/2014/main" val="892904340"/>
                    </a:ext>
                  </a:extLst>
                </a:gridCol>
                <a:gridCol w="208280">
                  <a:extLst>
                    <a:ext uri="{9D8B030D-6E8A-4147-A177-3AD203B41FA5}">
                      <a16:colId xmlns:a16="http://schemas.microsoft.com/office/drawing/2014/main" val="4240602950"/>
                    </a:ext>
                  </a:extLst>
                </a:gridCol>
                <a:gridCol w="208280">
                  <a:extLst>
                    <a:ext uri="{9D8B030D-6E8A-4147-A177-3AD203B41FA5}">
                      <a16:colId xmlns:a16="http://schemas.microsoft.com/office/drawing/2014/main" val="3273926951"/>
                    </a:ext>
                  </a:extLst>
                </a:gridCol>
                <a:gridCol w="208280">
                  <a:extLst>
                    <a:ext uri="{9D8B030D-6E8A-4147-A177-3AD203B41FA5}">
                      <a16:colId xmlns:a16="http://schemas.microsoft.com/office/drawing/2014/main" val="3748185061"/>
                    </a:ext>
                  </a:extLst>
                </a:gridCol>
                <a:gridCol w="208280">
                  <a:extLst>
                    <a:ext uri="{9D8B030D-6E8A-4147-A177-3AD203B41FA5}">
                      <a16:colId xmlns:a16="http://schemas.microsoft.com/office/drawing/2014/main" val="97986206"/>
                    </a:ext>
                  </a:extLst>
                </a:gridCol>
                <a:gridCol w="208280">
                  <a:extLst>
                    <a:ext uri="{9D8B030D-6E8A-4147-A177-3AD203B41FA5}">
                      <a16:colId xmlns:a16="http://schemas.microsoft.com/office/drawing/2014/main" val="3926674449"/>
                    </a:ext>
                  </a:extLst>
                </a:gridCol>
                <a:gridCol w="208280">
                  <a:extLst>
                    <a:ext uri="{9D8B030D-6E8A-4147-A177-3AD203B41FA5}">
                      <a16:colId xmlns:a16="http://schemas.microsoft.com/office/drawing/2014/main" val="1653937290"/>
                    </a:ext>
                  </a:extLst>
                </a:gridCol>
                <a:gridCol w="208280">
                  <a:extLst>
                    <a:ext uri="{9D8B030D-6E8A-4147-A177-3AD203B41FA5}">
                      <a16:colId xmlns:a16="http://schemas.microsoft.com/office/drawing/2014/main" val="1373335279"/>
                    </a:ext>
                  </a:extLst>
                </a:gridCol>
                <a:gridCol w="208280">
                  <a:extLst>
                    <a:ext uri="{9D8B030D-6E8A-4147-A177-3AD203B41FA5}">
                      <a16:colId xmlns:a16="http://schemas.microsoft.com/office/drawing/2014/main" val="470695348"/>
                    </a:ext>
                  </a:extLst>
                </a:gridCol>
                <a:gridCol w="208280">
                  <a:extLst>
                    <a:ext uri="{9D8B030D-6E8A-4147-A177-3AD203B41FA5}">
                      <a16:colId xmlns:a16="http://schemas.microsoft.com/office/drawing/2014/main" val="2565478388"/>
                    </a:ext>
                  </a:extLst>
                </a:gridCol>
                <a:gridCol w="208280">
                  <a:extLst>
                    <a:ext uri="{9D8B030D-6E8A-4147-A177-3AD203B41FA5}">
                      <a16:colId xmlns:a16="http://schemas.microsoft.com/office/drawing/2014/main" val="1706776241"/>
                    </a:ext>
                  </a:extLst>
                </a:gridCol>
                <a:gridCol w="208280">
                  <a:extLst>
                    <a:ext uri="{9D8B030D-6E8A-4147-A177-3AD203B41FA5}">
                      <a16:colId xmlns:a16="http://schemas.microsoft.com/office/drawing/2014/main" val="696528940"/>
                    </a:ext>
                  </a:extLst>
                </a:gridCol>
                <a:gridCol w="208280">
                  <a:extLst>
                    <a:ext uri="{9D8B030D-6E8A-4147-A177-3AD203B41FA5}">
                      <a16:colId xmlns:a16="http://schemas.microsoft.com/office/drawing/2014/main" val="1753905254"/>
                    </a:ext>
                  </a:extLst>
                </a:gridCol>
              </a:tblGrid>
              <a:tr h="381884">
                <a:tc>
                  <a:txBody>
                    <a:bodyPr/>
                    <a:lstStyle/>
                    <a:p>
                      <a:pPr algn="ctr"/>
                      <a:r>
                        <a:rPr lang="en-US" sz="1000" dirty="0"/>
                        <a:t>Project </a:t>
                      </a:r>
                    </a:p>
                    <a:p>
                      <a:pPr algn="ctr"/>
                      <a:r>
                        <a:rPr lang="en-US" sz="1000" dirty="0"/>
                        <a:t>Schedule</a:t>
                      </a:r>
                    </a:p>
                  </a:txBody>
                  <a:tcPr/>
                </a:tc>
                <a:tc gridSpan="36">
                  <a:txBody>
                    <a:bodyPr/>
                    <a:lstStyle/>
                    <a:p>
                      <a:pPr algn="ctr"/>
                      <a:r>
                        <a:rPr lang="en-US" sz="1400" dirty="0"/>
                        <a:t>   Combination of Heart Signals for the diagnosis of Heart diseases</a:t>
                      </a:r>
                    </a:p>
                  </a:txBody>
                  <a:tcPr>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93427911"/>
                  </a:ext>
                </a:extLst>
              </a:tr>
              <a:tr h="235005">
                <a:tc rowSpan="2">
                  <a:txBody>
                    <a:bodyPr/>
                    <a:lstStyle/>
                    <a:p>
                      <a:pPr algn="ctr"/>
                      <a:r>
                        <a:rPr lang="en-US" sz="1400" b="1" dirty="0"/>
                        <a:t>Tasks</a:t>
                      </a:r>
                      <a:endParaRPr lang="en-US" sz="1600" b="1" dirty="0"/>
                    </a:p>
                  </a:txBody>
                  <a:tcPr>
                    <a:lnR w="12700" cap="flat" cmpd="sng" algn="ctr">
                      <a:solidFill>
                        <a:schemeClr val="tx1"/>
                      </a:solidFill>
                      <a:prstDash val="solid"/>
                      <a:round/>
                      <a:headEnd type="none" w="med" len="med"/>
                      <a:tailEnd type="none" w="med" len="med"/>
                    </a:lnR>
                  </a:tcPr>
                </a:tc>
                <a:tc gridSpan="4">
                  <a:txBody>
                    <a:bodyPr/>
                    <a:lstStyle/>
                    <a:p>
                      <a:pPr algn="ctr"/>
                      <a:r>
                        <a:rPr lang="en-US" sz="1000" b="1" dirty="0"/>
                        <a:t>OCT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NOV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DEC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JAN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FEB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MAR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April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000" b="1" dirty="0"/>
                        <a:t>JUN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27637692"/>
                  </a:ext>
                </a:extLst>
              </a:tr>
              <a:tr h="249693">
                <a:tc vMerge="1">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3206036"/>
                  </a:ext>
                </a:extLst>
              </a:tr>
              <a:tr h="264381">
                <a:tc>
                  <a:txBody>
                    <a:bodyPr/>
                    <a:lstStyle/>
                    <a:p>
                      <a:pPr algn="ctr"/>
                      <a:r>
                        <a:rPr lang="en-US" sz="600" b="1" dirty="0"/>
                        <a:t>Learning DL </a:t>
                      </a:r>
                    </a:p>
                    <a:p>
                      <a:pPr algn="ctr"/>
                      <a:r>
                        <a:rPr lang="en-US" sz="600" b="1" dirty="0"/>
                        <a:t>and Android</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4932705"/>
                  </a:ext>
                </a:extLst>
              </a:tr>
              <a:tr h="354965">
                <a:tc>
                  <a:txBody>
                    <a:bodyPr/>
                    <a:lstStyle/>
                    <a:p>
                      <a:pPr algn="ctr"/>
                      <a:r>
                        <a:rPr lang="en-US" sz="600" b="1" kern="1200" dirty="0">
                          <a:solidFill>
                            <a:schemeClr val="dk1"/>
                          </a:solidFill>
                          <a:latin typeface="+mn-lt"/>
                          <a:ea typeface="+mn-ea"/>
                          <a:cs typeface="+mn-cs"/>
                        </a:rPr>
                        <a:t>Reading on </a:t>
                      </a:r>
                    </a:p>
                    <a:p>
                      <a:pPr algn="ctr"/>
                      <a:r>
                        <a:rPr lang="en-US" sz="600" b="1" kern="1200" dirty="0">
                          <a:solidFill>
                            <a:schemeClr val="dk1"/>
                          </a:solidFill>
                          <a:latin typeface="+mn-lt"/>
                          <a:ea typeface="+mn-ea"/>
                          <a:cs typeface="+mn-cs"/>
                        </a:rPr>
                        <a:t>Hearts Medical </a:t>
                      </a:r>
                    </a:p>
                    <a:p>
                      <a:pPr algn="ctr"/>
                      <a:r>
                        <a:rPr lang="en-US" sz="600" b="1" kern="1200" dirty="0">
                          <a:solidFill>
                            <a:schemeClr val="dk1"/>
                          </a:solidFill>
                          <a:latin typeface="+mn-lt"/>
                          <a:ea typeface="+mn-ea"/>
                          <a:cs typeface="+mn-cs"/>
                        </a:rPr>
                        <a:t>signals </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07848699"/>
                  </a:ext>
                </a:extLst>
              </a:tr>
              <a:tr h="354965">
                <a:tc>
                  <a:txBody>
                    <a:bodyPr/>
                    <a:lstStyle/>
                    <a:p>
                      <a:pPr algn="ctr"/>
                      <a:r>
                        <a:rPr lang="en-US" sz="600" b="1" kern="1200" dirty="0">
                          <a:solidFill>
                            <a:schemeClr val="dk1"/>
                          </a:solidFill>
                          <a:latin typeface="+mn-lt"/>
                          <a:ea typeface="+mn-ea"/>
                          <a:cs typeface="+mn-cs"/>
                        </a:rPr>
                        <a:t>Building First </a:t>
                      </a:r>
                    </a:p>
                    <a:p>
                      <a:pPr algn="ctr"/>
                      <a:r>
                        <a:rPr lang="en-US" sz="600" b="1" kern="1200" dirty="0">
                          <a:solidFill>
                            <a:schemeClr val="dk1"/>
                          </a:solidFill>
                          <a:latin typeface="+mn-lt"/>
                          <a:ea typeface="+mn-ea"/>
                          <a:cs typeface="+mn-cs"/>
                        </a:rPr>
                        <a:t>System using </a:t>
                      </a:r>
                    </a:p>
                    <a:p>
                      <a:pPr algn="ctr"/>
                      <a:r>
                        <a:rPr lang="en-US" sz="600" b="1" kern="1200" dirty="0">
                          <a:solidFill>
                            <a:schemeClr val="dk1"/>
                          </a:solidFill>
                          <a:latin typeface="+mn-lt"/>
                          <a:ea typeface="+mn-ea"/>
                          <a:cs typeface="+mn-cs"/>
                        </a:rPr>
                        <a:t>ECG and PCG</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56210422"/>
                  </a:ext>
                </a:extLst>
              </a:tr>
              <a:tr h="354965">
                <a:tc>
                  <a:txBody>
                    <a:bodyPr/>
                    <a:lstStyle/>
                    <a:p>
                      <a:pPr algn="ctr"/>
                      <a:r>
                        <a:rPr lang="en-US" sz="600" b="1" kern="1200" dirty="0">
                          <a:solidFill>
                            <a:schemeClr val="dk1"/>
                          </a:solidFill>
                          <a:latin typeface="+mn-lt"/>
                          <a:ea typeface="+mn-ea"/>
                          <a:cs typeface="+mn-cs"/>
                        </a:rPr>
                        <a:t>Building </a:t>
                      </a:r>
                    </a:p>
                    <a:p>
                      <a:pPr algn="ctr"/>
                      <a:r>
                        <a:rPr lang="en-US" sz="600" b="1" kern="1200" dirty="0">
                          <a:solidFill>
                            <a:schemeClr val="dk1"/>
                          </a:solidFill>
                          <a:latin typeface="+mn-lt"/>
                          <a:ea typeface="+mn-ea"/>
                          <a:cs typeface="+mn-cs"/>
                        </a:rPr>
                        <a:t>Mobile </a:t>
                      </a:r>
                    </a:p>
                    <a:p>
                      <a:pPr algn="ctr"/>
                      <a:r>
                        <a:rPr lang="en-US" sz="600" b="1" kern="1200" dirty="0">
                          <a:solidFill>
                            <a:schemeClr val="dk1"/>
                          </a:solidFill>
                          <a:latin typeface="+mn-lt"/>
                          <a:ea typeface="+mn-ea"/>
                          <a:cs typeface="+mn-cs"/>
                        </a:rPr>
                        <a:t>Application</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76891737"/>
                  </a:ext>
                </a:extLst>
              </a:tr>
              <a:tr h="264381">
                <a:tc>
                  <a:txBody>
                    <a:bodyPr/>
                    <a:lstStyle/>
                    <a:p>
                      <a:pPr algn="ctr"/>
                      <a:r>
                        <a:rPr lang="en-US" sz="600" b="1" kern="1200" dirty="0">
                          <a:solidFill>
                            <a:schemeClr val="dk1"/>
                          </a:solidFill>
                          <a:latin typeface="+mn-lt"/>
                          <a:ea typeface="+mn-ea"/>
                          <a:cs typeface="+mn-cs"/>
                        </a:rPr>
                        <a:t>Presentation </a:t>
                      </a:r>
                    </a:p>
                    <a:p>
                      <a:pPr algn="ctr"/>
                      <a:r>
                        <a:rPr lang="en-US" sz="600" b="1" kern="1200" dirty="0">
                          <a:solidFill>
                            <a:schemeClr val="dk1"/>
                          </a:solidFill>
                          <a:latin typeface="+mn-lt"/>
                          <a:ea typeface="+mn-ea"/>
                          <a:cs typeface="+mn-cs"/>
                        </a:rPr>
                        <a:t>Preparation</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5765295"/>
                  </a:ext>
                </a:extLst>
              </a:tr>
              <a:tr h="354965">
                <a:tc>
                  <a:txBody>
                    <a:bodyPr/>
                    <a:lstStyle/>
                    <a:p>
                      <a:pPr algn="ctr"/>
                      <a:r>
                        <a:rPr lang="en-US" sz="600" b="1" kern="1200" dirty="0">
                          <a:solidFill>
                            <a:schemeClr val="dk1"/>
                          </a:solidFill>
                          <a:latin typeface="+mn-lt"/>
                          <a:ea typeface="+mn-ea"/>
                          <a:cs typeface="+mn-cs"/>
                        </a:rPr>
                        <a:t>Building Second </a:t>
                      </a:r>
                    </a:p>
                    <a:p>
                      <a:pPr algn="ctr"/>
                      <a:r>
                        <a:rPr lang="en-US" sz="600" b="1" kern="1200" dirty="0">
                          <a:solidFill>
                            <a:schemeClr val="dk1"/>
                          </a:solidFill>
                          <a:latin typeface="+mn-lt"/>
                          <a:ea typeface="+mn-ea"/>
                          <a:cs typeface="+mn-cs"/>
                        </a:rPr>
                        <a:t>System using </a:t>
                      </a:r>
                    </a:p>
                    <a:p>
                      <a:pPr algn="ctr"/>
                      <a:r>
                        <a:rPr lang="en-US" sz="600" b="1" kern="1200" dirty="0">
                          <a:solidFill>
                            <a:schemeClr val="dk1"/>
                          </a:solidFill>
                          <a:latin typeface="+mn-lt"/>
                          <a:ea typeface="+mn-ea"/>
                          <a:cs typeface="+mn-cs"/>
                        </a:rPr>
                        <a:t>ECG and ABP</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8214817"/>
                  </a:ext>
                </a:extLst>
              </a:tr>
              <a:tr h="354965">
                <a:tc>
                  <a:txBody>
                    <a:bodyPr/>
                    <a:lstStyle/>
                    <a:p>
                      <a:pPr algn="ctr"/>
                      <a:r>
                        <a:rPr lang="en-US" sz="600" b="1" kern="1200" dirty="0">
                          <a:solidFill>
                            <a:schemeClr val="dk1"/>
                          </a:solidFill>
                          <a:latin typeface="+mn-lt"/>
                          <a:ea typeface="+mn-ea"/>
                          <a:cs typeface="+mn-cs"/>
                        </a:rPr>
                        <a:t>Continue Finishing Mobile Application</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algn="ctr" defTabSz="914400" rtl="0" eaLnBrk="1" latinLnBrk="1" hangingPunct="1"/>
                      <a:endParaRPr lang="en-US" sz="11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71729984"/>
                  </a:ext>
                </a:extLst>
              </a:tr>
              <a:tr h="354965">
                <a:tc>
                  <a:txBody>
                    <a:bodyPr/>
                    <a:lstStyle/>
                    <a:p>
                      <a:pPr algn="ctr"/>
                      <a:r>
                        <a:rPr lang="en-US" sz="600" b="1" kern="1200" dirty="0">
                          <a:solidFill>
                            <a:schemeClr val="dk1"/>
                          </a:solidFill>
                          <a:latin typeface="+mn-lt"/>
                          <a:ea typeface="+mn-ea"/>
                          <a:cs typeface="+mn-cs"/>
                        </a:rPr>
                        <a:t>Integrating All </a:t>
                      </a:r>
                    </a:p>
                    <a:p>
                      <a:pPr algn="ctr"/>
                      <a:r>
                        <a:rPr lang="en-US" sz="600" b="1" kern="1200" dirty="0">
                          <a:solidFill>
                            <a:schemeClr val="dk1"/>
                          </a:solidFill>
                          <a:latin typeface="+mn-lt"/>
                          <a:ea typeface="+mn-ea"/>
                          <a:cs typeface="+mn-cs"/>
                        </a:rPr>
                        <a:t>Systems in One </a:t>
                      </a:r>
                    </a:p>
                    <a:p>
                      <a:pPr algn="ctr"/>
                      <a:r>
                        <a:rPr lang="en-US" sz="600" b="1" kern="1200" dirty="0">
                          <a:solidFill>
                            <a:schemeClr val="dk1"/>
                          </a:solidFill>
                          <a:latin typeface="+mn-lt"/>
                          <a:ea typeface="+mn-ea"/>
                          <a:cs typeface="+mn-cs"/>
                        </a:rPr>
                        <a:t>APP </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marL="0" algn="ctr" defTabSz="914400" rtl="0" eaLnBrk="1" latinLnBrk="1" hangingPunct="1"/>
                      <a:endParaRPr lang="en-US" sz="1100" b="1"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C0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06380065"/>
                  </a:ext>
                </a:extLst>
              </a:tr>
              <a:tr h="264381">
                <a:tc>
                  <a:txBody>
                    <a:bodyPr/>
                    <a:lstStyle/>
                    <a:p>
                      <a:pPr algn="ctr"/>
                      <a:r>
                        <a:rPr lang="en-US" sz="600" b="1" kern="1200" dirty="0">
                          <a:solidFill>
                            <a:schemeClr val="dk1"/>
                          </a:solidFill>
                          <a:latin typeface="+mn-lt"/>
                          <a:ea typeface="+mn-ea"/>
                          <a:cs typeface="+mn-cs"/>
                        </a:rPr>
                        <a:t>Testing &amp;</a:t>
                      </a:r>
                    </a:p>
                    <a:p>
                      <a:pPr algn="ctr"/>
                      <a:r>
                        <a:rPr lang="en-US" sz="600" b="1" kern="1200" dirty="0">
                          <a:solidFill>
                            <a:schemeClr val="dk1"/>
                          </a:solidFill>
                          <a:latin typeface="+mn-lt"/>
                          <a:ea typeface="+mn-ea"/>
                          <a:cs typeface="+mn-cs"/>
                        </a:rPr>
                        <a:t>Documentation</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D0D8E8"/>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72583552"/>
                  </a:ext>
                </a:extLst>
              </a:tr>
              <a:tr h="264381">
                <a:tc>
                  <a:txBody>
                    <a:bodyPr/>
                    <a:lstStyle/>
                    <a:p>
                      <a:pPr algn="ctr"/>
                      <a:r>
                        <a:rPr lang="en-US" sz="600" b="1" kern="1200" dirty="0">
                          <a:solidFill>
                            <a:schemeClr val="dk1"/>
                          </a:solidFill>
                          <a:latin typeface="+mn-lt"/>
                          <a:ea typeface="+mn-ea"/>
                          <a:cs typeface="+mn-cs"/>
                        </a:rPr>
                        <a:t>Testing &amp;</a:t>
                      </a:r>
                    </a:p>
                    <a:p>
                      <a:pPr algn="ctr"/>
                      <a:r>
                        <a:rPr lang="en-US" sz="600" b="1" kern="1200" dirty="0">
                          <a:solidFill>
                            <a:schemeClr val="dk1"/>
                          </a:solidFill>
                          <a:latin typeface="+mn-lt"/>
                          <a:ea typeface="+mn-ea"/>
                          <a:cs typeface="+mn-cs"/>
                        </a:rPr>
                        <a:t>Documentation</a:t>
                      </a:r>
                    </a:p>
                  </a:txBody>
                  <a:tcPr/>
                </a:tc>
                <a:tc>
                  <a:txBody>
                    <a:bodyPr/>
                    <a:lstStyle/>
                    <a:p>
                      <a:pPr algn="ctr"/>
                      <a:endParaRPr lang="en-US" sz="1100" b="1" dirty="0"/>
                    </a:p>
                  </a:txBody>
                  <a:tcPr>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E9EDF4"/>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90A8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0000"/>
                    </a:solidFill>
                  </a:tcPr>
                </a:tc>
                <a:tc>
                  <a:txBody>
                    <a:bodyPr/>
                    <a:lstStyle/>
                    <a:p>
                      <a:pPr algn="ctr"/>
                      <a:endParaRPr lang="en-US" sz="1100" b="1" dirty="0"/>
                    </a:p>
                  </a:txBody>
                  <a:tcPr>
                    <a:lnL w="12700" cap="flat" cmpd="sng" algn="ctr">
                      <a:solidFill>
                        <a:schemeClr val="tx1"/>
                      </a:solidFill>
                      <a:prstDash val="solid"/>
                      <a:round/>
                      <a:headEnd type="none" w="med" len="med"/>
                      <a:tailEnd type="none" w="med" len="med"/>
                    </a:lnL>
                    <a:solidFill>
                      <a:srgbClr val="FF0000"/>
                    </a:solidFill>
                  </a:tcPr>
                </a:tc>
                <a:extLst>
                  <a:ext uri="{0D108BD9-81ED-4DB2-BD59-A6C34878D82A}">
                    <a16:rowId xmlns:a16="http://schemas.microsoft.com/office/drawing/2014/main" val="2813395136"/>
                  </a:ext>
                </a:extLst>
              </a:tr>
            </a:tbl>
          </a:graphicData>
        </a:graphic>
      </p:graphicFrame>
    </p:spTree>
    <p:extLst>
      <p:ext uri="{BB962C8B-B14F-4D97-AF65-F5344CB8AC3E}">
        <p14:creationId xmlns:p14="http://schemas.microsoft.com/office/powerpoint/2010/main" val="48976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895350"/>
            <a:ext cx="8382000" cy="2215991"/>
          </a:xfrm>
          <a:prstGeom prst="rect">
            <a:avLst/>
          </a:prstGeom>
          <a:noFill/>
          <a:effectLst>
            <a:glow rad="228600">
              <a:schemeClr val="accent5">
                <a:satMod val="175000"/>
                <a:alpha val="40000"/>
              </a:schemeClr>
            </a:glow>
            <a:innerShdw blurRad="63500" dist="50800" dir="16200000">
              <a:prstClr val="black">
                <a:alpha val="50000"/>
              </a:prstClr>
            </a:innerShdw>
            <a:reflection blurRad="6350" stA="50000" endA="300" endPos="55000" dir="5400000" sy="-100000" algn="bl" rotWithShape="0"/>
          </a:effectLst>
        </p:spPr>
        <p:txBody>
          <a:bodyPr wrap="square" rtlCol="0">
            <a:spAutoFit/>
          </a:bodyPr>
          <a:lstStyle/>
          <a:p>
            <a:pPr algn="ctr"/>
            <a:r>
              <a:rPr lang="en-US" sz="13800" b="1" dirty="0">
                <a:solidFill>
                  <a:schemeClr val="accent5">
                    <a:lumMod val="75000"/>
                  </a:schemeClr>
                </a:solidFill>
                <a:latin typeface="False 3D" pitchFamily="2" charset="0"/>
              </a:rPr>
              <a:t>Thank you</a:t>
            </a:r>
          </a:p>
        </p:txBody>
      </p:sp>
    </p:spTree>
    <p:extLst>
      <p:ext uri="{BB962C8B-B14F-4D97-AF65-F5344CB8AC3E}">
        <p14:creationId xmlns:p14="http://schemas.microsoft.com/office/powerpoint/2010/main" val="3972230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7" name="Content Placeholder 6">
            <a:extLst>
              <a:ext uri="{FF2B5EF4-FFF2-40B4-BE49-F238E27FC236}">
                <a16:creationId xmlns:a16="http://schemas.microsoft.com/office/drawing/2014/main" id="{3346D705-BE49-9A62-3394-6237232CCBE5}"/>
              </a:ext>
            </a:extLst>
          </p:cNvPr>
          <p:cNvSpPr>
            <a:spLocks noGrp="1"/>
          </p:cNvSpPr>
          <p:nvPr>
            <p:ph idx="10"/>
          </p:nvPr>
        </p:nvSpPr>
        <p:spPr>
          <a:xfrm>
            <a:off x="76200" y="971551"/>
            <a:ext cx="4166120" cy="4114800"/>
          </a:xfrm>
        </p:spPr>
        <p:txBody>
          <a:bodyPr/>
          <a:lstStyle/>
          <a:p>
            <a:pPr marL="342900" indent="-342900" algn="just" latinLnBrk="0">
              <a:spcBef>
                <a:spcPts val="0"/>
              </a:spcBef>
              <a:buFont typeface="System Font Regular"/>
              <a:buChar char="🫀"/>
              <a:defRPr/>
            </a:pPr>
            <a:r>
              <a:rPr lang="en-US" sz="1800" dirty="0">
                <a:solidFill>
                  <a:prstClr val="black"/>
                </a:solidFill>
                <a:latin typeface="Gill Sans MT"/>
              </a:rPr>
              <a:t>The human heart is an organ that serves as a pump to circulate blood through the body's network of blood vessels.</a:t>
            </a:r>
            <a:endParaRPr lang="en-US" sz="2400" dirty="0">
              <a:solidFill>
                <a:prstClr val="black"/>
              </a:solidFill>
              <a:latin typeface="Gill Sans MT"/>
            </a:endParaRPr>
          </a:p>
          <a:p>
            <a:pPr marL="342900" indent="-342900" algn="justLow" latinLnBrk="0">
              <a:spcBef>
                <a:spcPts val="0"/>
              </a:spcBef>
              <a:buFont typeface="System Font Regular"/>
              <a:buChar char="🫀"/>
              <a:defRPr/>
            </a:pPr>
            <a:r>
              <a:rPr lang="en-US" sz="1800" dirty="0">
                <a:solidFill>
                  <a:prstClr val="black"/>
                </a:solidFill>
                <a:latin typeface="Gill Sans MT"/>
              </a:rPr>
              <a:t>Many factors can increase the risk of heart disease, such as age, family, and medical history).</a:t>
            </a:r>
            <a:endParaRPr lang="en-US" sz="2400" dirty="0">
              <a:solidFill>
                <a:prstClr val="black"/>
              </a:solidFill>
              <a:latin typeface="Gill Sans MT"/>
            </a:endParaRPr>
          </a:p>
          <a:p>
            <a:pPr marL="342900" indent="-342900" algn="justLow" latinLnBrk="0">
              <a:spcBef>
                <a:spcPts val="0"/>
              </a:spcBef>
              <a:buFont typeface="System Font Regular"/>
              <a:buChar char="🫀"/>
              <a:defRPr/>
            </a:pPr>
            <a:r>
              <a:rPr lang="en-US" sz="1800" dirty="0">
                <a:solidFill>
                  <a:prstClr val="black"/>
                </a:solidFill>
                <a:latin typeface="Gill Sans MT"/>
              </a:rPr>
              <a:t>Many other risk factors can contribute to heart diseases such as obesity, high cholesterol, and smoking, etc.</a:t>
            </a:r>
          </a:p>
          <a:p>
            <a:pPr marL="342900" indent="-342900" algn="justLow" latinLnBrk="0">
              <a:spcBef>
                <a:spcPts val="0"/>
              </a:spcBef>
              <a:buFont typeface="System Font Regular"/>
              <a:buChar char="🫀"/>
              <a:defRPr/>
            </a:pPr>
            <a:r>
              <a:rPr lang="en-US" sz="1800" dirty="0">
                <a:solidFill>
                  <a:prstClr val="black"/>
                </a:solidFill>
                <a:latin typeface="Gill Sans MT"/>
              </a:rPr>
              <a:t>Heart disease s are diagnosed via heart signals such as ECG, PCG, and ABP. </a:t>
            </a:r>
          </a:p>
        </p:txBody>
      </p:sp>
      <p:sp>
        <p:nvSpPr>
          <p:cNvPr id="13"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Picture 11">
            <a:extLst>
              <a:ext uri="{FF2B5EF4-FFF2-40B4-BE49-F238E27FC236}">
                <a16:creationId xmlns:a16="http://schemas.microsoft.com/office/drawing/2014/main" id="{5F1D6871-0E3E-306D-672B-245E361E9D03}"/>
              </a:ext>
            </a:extLst>
          </p:cNvPr>
          <p:cNvPicPr>
            <a:picLocks noChangeAspect="1"/>
          </p:cNvPicPr>
          <p:nvPr/>
        </p:nvPicPr>
        <p:blipFill>
          <a:blip r:embed="rId3"/>
          <a:stretch>
            <a:fillRect/>
          </a:stretch>
        </p:blipFill>
        <p:spPr>
          <a:xfrm>
            <a:off x="4218711" y="1047750"/>
            <a:ext cx="4849089" cy="32003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Motiviation </a:t>
            </a:r>
          </a:p>
        </p:txBody>
      </p:sp>
      <p:sp>
        <p:nvSpPr>
          <p:cNvPr id="7" name="Content Placeholder 6">
            <a:extLst>
              <a:ext uri="{FF2B5EF4-FFF2-40B4-BE49-F238E27FC236}">
                <a16:creationId xmlns:a16="http://schemas.microsoft.com/office/drawing/2014/main" id="{F03B63A1-515D-F7DB-D225-B42904E15439}"/>
              </a:ext>
            </a:extLst>
          </p:cNvPr>
          <p:cNvSpPr>
            <a:spLocks noGrp="1"/>
          </p:cNvSpPr>
          <p:nvPr>
            <p:ph idx="10"/>
          </p:nvPr>
        </p:nvSpPr>
        <p:spPr>
          <a:xfrm>
            <a:off x="405880" y="1047751"/>
            <a:ext cx="3959544" cy="3756248"/>
          </a:xfrm>
        </p:spPr>
        <p:txBody>
          <a:bodyPr/>
          <a:lstStyle/>
          <a:p>
            <a:pPr marL="342900" indent="-342900" algn="just" latinLnBrk="0">
              <a:spcBef>
                <a:spcPts val="0"/>
              </a:spcBef>
              <a:buFont typeface="System Font Regular"/>
              <a:buChar char="🫀"/>
              <a:defRPr/>
            </a:pPr>
            <a:r>
              <a:rPr lang="en-US" sz="1400" dirty="0">
                <a:solidFill>
                  <a:prstClr val="black"/>
                </a:solidFill>
                <a:latin typeface="Gill Sans MT"/>
              </a:rPr>
              <a:t>Before COVID-19, heart disease was the leading cause of death worldwide. Ischemic heart disease, in particular, was highlighted as the world's biggest killer, responsible for 16% of total deaths in 2019.</a:t>
            </a:r>
          </a:p>
          <a:p>
            <a:pPr marL="342900" indent="-342900" algn="just" latinLnBrk="0">
              <a:spcBef>
                <a:spcPts val="0"/>
              </a:spcBef>
              <a:buFont typeface="System Font Regular"/>
              <a:buChar char="🫀"/>
              <a:defRPr/>
            </a:pPr>
            <a:r>
              <a:rPr lang="en-US" dirty="0">
                <a:solidFill>
                  <a:prstClr val="black"/>
                </a:solidFill>
                <a:latin typeface="Gill Sans MT"/>
              </a:rPr>
              <a:t>A significant proportion of heart attacks occur in individuals who do not exhibit the classic risk factors or prior symptoms typically associated with cardiovascular disease, making heart disease</a:t>
            </a:r>
            <a:r>
              <a:rPr lang="en-US" sz="1400" dirty="0">
                <a:solidFill>
                  <a:prstClr val="black"/>
                </a:solidFill>
                <a:latin typeface="Gill Sans MT"/>
              </a:rPr>
              <a:t> a hardly detectable condition. </a:t>
            </a:r>
          </a:p>
          <a:p>
            <a:pPr marL="342900" indent="-342900" algn="justLow" latinLnBrk="0">
              <a:spcBef>
                <a:spcPts val="0"/>
              </a:spcBef>
              <a:buFont typeface="System Font Regular"/>
              <a:buChar char="🫀"/>
              <a:defRPr/>
            </a:pPr>
            <a:r>
              <a:rPr lang="en-US" sz="1400" dirty="0">
                <a:solidFill>
                  <a:prstClr val="black"/>
                </a:solidFill>
                <a:latin typeface="Gill Sans MT"/>
              </a:rPr>
              <a:t>Heart disease has an enormous financial impact on individuals or nations as it has a high-cost implication compared to other diseases.</a:t>
            </a:r>
          </a:p>
        </p:txBody>
      </p:sp>
      <p:sp>
        <p:nvSpPr>
          <p:cNvPr id="13"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descr="A screenshot of a graph&#10;&#10;Description automatically generated">
            <a:extLst>
              <a:ext uri="{FF2B5EF4-FFF2-40B4-BE49-F238E27FC236}">
                <a16:creationId xmlns:a16="http://schemas.microsoft.com/office/drawing/2014/main" id="{3F14EC56-3737-2194-4275-4B5981E06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620" y="958016"/>
            <a:ext cx="3238500" cy="3860800"/>
          </a:xfrm>
          <a:prstGeom prst="rect">
            <a:avLst/>
          </a:prstGeom>
        </p:spPr>
      </p:pic>
    </p:spTree>
    <p:extLst>
      <p:ext uri="{BB962C8B-B14F-4D97-AF65-F5344CB8AC3E}">
        <p14:creationId xmlns:p14="http://schemas.microsoft.com/office/powerpoint/2010/main" val="368391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D46CE-63E7-4857-B642-4E2BE6D40BC9}"/>
              </a:ext>
            </a:extLst>
          </p:cNvPr>
          <p:cNvSpPr>
            <a:spLocks noGrp="1"/>
          </p:cNvSpPr>
          <p:nvPr>
            <p:ph type="title"/>
          </p:nvPr>
        </p:nvSpPr>
        <p:spPr/>
        <p:txBody>
          <a:bodyPr/>
          <a:lstStyle/>
          <a:p>
            <a:r>
              <a:rPr lang="en-US" dirty="0"/>
              <a:t>Problem Definition</a:t>
            </a:r>
          </a:p>
        </p:txBody>
      </p:sp>
      <p:graphicFrame>
        <p:nvGraphicFramePr>
          <p:cNvPr id="10" name="Content Placeholder 5">
            <a:extLst>
              <a:ext uri="{FF2B5EF4-FFF2-40B4-BE49-F238E27FC236}">
                <a16:creationId xmlns:a16="http://schemas.microsoft.com/office/drawing/2014/main" id="{85E38908-B5C5-2A8C-7B76-5D6AD5496335}"/>
              </a:ext>
            </a:extLst>
          </p:cNvPr>
          <p:cNvGraphicFramePr>
            <a:graphicFrameLocks noGrp="1"/>
          </p:cNvGraphicFramePr>
          <p:nvPr>
            <p:ph idx="10"/>
            <p:extLst>
              <p:ext uri="{D42A27DB-BD31-4B8C-83A1-F6EECF244321}">
                <p14:modId xmlns:p14="http://schemas.microsoft.com/office/powerpoint/2010/main" val="1885080093"/>
              </p:ext>
            </p:extLst>
          </p:nvPr>
        </p:nvGraphicFramePr>
        <p:xfrm>
          <a:off x="676918" y="895896"/>
          <a:ext cx="8086081" cy="3961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138212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795E-76F1-4BEA-8BF9-E92F5A069099}"/>
              </a:ext>
            </a:extLst>
          </p:cNvPr>
          <p:cNvSpPr>
            <a:spLocks noGrp="1"/>
          </p:cNvSpPr>
          <p:nvPr>
            <p:ph type="title"/>
          </p:nvPr>
        </p:nvSpPr>
        <p:spPr/>
        <p:txBody>
          <a:bodyPr/>
          <a:lstStyle/>
          <a:p>
            <a:r>
              <a:rPr lang="en-US" dirty="0"/>
              <a:t>Objectives</a:t>
            </a:r>
          </a:p>
        </p:txBody>
      </p:sp>
      <p:sp>
        <p:nvSpPr>
          <p:cNvPr id="6" name="Content Placeholder 5">
            <a:extLst>
              <a:ext uri="{FF2B5EF4-FFF2-40B4-BE49-F238E27FC236}">
                <a16:creationId xmlns:a16="http://schemas.microsoft.com/office/drawing/2014/main" id="{BEE2C42A-E81C-BBD7-F362-1F119E4D7E77}"/>
              </a:ext>
            </a:extLst>
          </p:cNvPr>
          <p:cNvSpPr>
            <a:spLocks noGrp="1"/>
          </p:cNvSpPr>
          <p:nvPr>
            <p:ph idx="10"/>
          </p:nvPr>
        </p:nvSpPr>
        <p:spPr>
          <a:xfrm>
            <a:off x="228600" y="971550"/>
            <a:ext cx="4775720" cy="3962399"/>
          </a:xfrm>
        </p:spPr>
        <p:txBody>
          <a:bodyPr/>
          <a:lstStyle/>
          <a:p>
            <a:pPr marL="342900" indent="-342900" algn="just" latinLnBrk="0">
              <a:spcBef>
                <a:spcPts val="0"/>
              </a:spcBef>
              <a:buFont typeface="System Font Regular"/>
              <a:buChar char="🫀"/>
              <a:defRPr/>
            </a:pPr>
            <a:r>
              <a:rPr lang="en-US" dirty="0">
                <a:solidFill>
                  <a:prstClr val="black"/>
                </a:solidFill>
                <a:latin typeface="Gill Sans MT"/>
              </a:rPr>
              <a:t>Build three main systems for heart diagnosis. The First two systems are for expert medical professionals, and the third is for patients and general public use. </a:t>
            </a:r>
          </a:p>
          <a:p>
            <a:pPr marL="342900" lvl="1" indent="-342900" algn="just" latinLnBrk="0">
              <a:spcBef>
                <a:spcPts val="0"/>
              </a:spcBef>
              <a:buFont typeface="System Font Regular"/>
              <a:buChar char="🫀"/>
              <a:defRPr/>
            </a:pPr>
            <a:r>
              <a:rPr lang="en-US" sz="1400" dirty="0">
                <a:solidFill>
                  <a:prstClr val="black"/>
                </a:solidFill>
                <a:latin typeface="Gill Sans MT"/>
              </a:rPr>
              <a:t>The first two systems are developed using MATLAB based on five stages: data acquisition, pre-processing, segmentation, Feature extraction, and classification. </a:t>
            </a:r>
          </a:p>
          <a:p>
            <a:pPr marL="342900" lvl="1" indent="-342900" algn="just" latinLnBrk="0">
              <a:spcBef>
                <a:spcPts val="0"/>
              </a:spcBef>
              <a:buFont typeface="System Font Regular"/>
              <a:buChar char="🫀"/>
              <a:defRPr/>
            </a:pPr>
            <a:r>
              <a:rPr lang="en-US" sz="1400" dirty="0">
                <a:solidFill>
                  <a:prstClr val="black"/>
                </a:solidFill>
                <a:latin typeface="Gill Sans MT"/>
              </a:rPr>
              <a:t>The First System is used to diagnose patients as either normal or abnormal based on a combination of ECG and PCG signals.</a:t>
            </a:r>
          </a:p>
          <a:p>
            <a:pPr marL="342900" lvl="1" indent="-342900" algn="just" latinLnBrk="0">
              <a:spcBef>
                <a:spcPts val="0"/>
              </a:spcBef>
              <a:buFont typeface="System Font Regular"/>
              <a:buChar char="🫀"/>
              <a:defRPr/>
            </a:pPr>
            <a:r>
              <a:rPr lang="en-US" sz="1400" dirty="0">
                <a:solidFill>
                  <a:prstClr val="black"/>
                </a:solidFill>
                <a:latin typeface="Gill Sans MT"/>
              </a:rPr>
              <a:t>The second system aims at classifying patient into one of five categories based on their combined ECG and ABP signals.</a:t>
            </a:r>
            <a:endParaRPr lang="en-US" sz="1000" dirty="0">
              <a:solidFill>
                <a:prstClr val="black"/>
              </a:solidFill>
              <a:latin typeface="Gill Sans MT"/>
            </a:endParaRPr>
          </a:p>
          <a:p>
            <a:pPr marL="742950" lvl="2" indent="-342900" algn="just" latinLnBrk="0">
              <a:spcBef>
                <a:spcPts val="0"/>
              </a:spcBef>
              <a:buFont typeface="System Font Regular"/>
              <a:buChar char="🫀"/>
              <a:defRPr/>
            </a:pPr>
            <a:endParaRPr lang="en-US" sz="1000" dirty="0">
              <a:solidFill>
                <a:prstClr val="black"/>
              </a:solidFill>
              <a:latin typeface="Gill Sans MT"/>
            </a:endParaRPr>
          </a:p>
          <a:p>
            <a:pPr marL="342900" lvl="1" indent="-342900" algn="just" latinLnBrk="0">
              <a:spcBef>
                <a:spcPts val="0"/>
              </a:spcBef>
              <a:buFont typeface="System Font Regular"/>
              <a:buChar char="🫀"/>
              <a:defRPr/>
            </a:pPr>
            <a:r>
              <a:rPr lang="en-US" sz="1400" dirty="0">
                <a:solidFill>
                  <a:prstClr val="black"/>
                </a:solidFill>
                <a:latin typeface="Gill Sans MT"/>
              </a:rPr>
              <a:t>The third System is a heart health care app that performs features like heart rate, blood pressure calculation, Respiration rate, and Oxygen saturation, and is developed using Android.</a:t>
            </a:r>
          </a:p>
        </p:txBody>
      </p:sp>
      <p:sp>
        <p:nvSpPr>
          <p:cNvPr id="4"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Picture 8" descr="Close-up of a medical monitor&#10;&#10;Description automatically generated">
            <a:extLst>
              <a:ext uri="{FF2B5EF4-FFF2-40B4-BE49-F238E27FC236}">
                <a16:creationId xmlns:a16="http://schemas.microsoft.com/office/drawing/2014/main" id="{99DC68D9-40E8-8BF9-14CD-46B5D7C8B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3182" y="971550"/>
            <a:ext cx="3732058" cy="2569210"/>
          </a:xfrm>
          <a:prstGeom prst="rect">
            <a:avLst/>
          </a:prstGeom>
          <a:noFill/>
          <a:ln>
            <a:noFill/>
          </a:ln>
        </p:spPr>
      </p:pic>
    </p:spTree>
    <p:extLst>
      <p:ext uri="{BB962C8B-B14F-4D97-AF65-F5344CB8AC3E}">
        <p14:creationId xmlns:p14="http://schemas.microsoft.com/office/powerpoint/2010/main" val="30455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8DE3A-97BD-5DE0-6842-2525C4BBE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12462-019B-C973-DAB8-146098E13BD6}"/>
              </a:ext>
            </a:extLst>
          </p:cNvPr>
          <p:cNvSpPr>
            <a:spLocks noGrp="1"/>
          </p:cNvSpPr>
          <p:nvPr>
            <p:ph type="title"/>
          </p:nvPr>
        </p:nvSpPr>
        <p:spPr/>
        <p:txBody>
          <a:bodyPr/>
          <a:lstStyle/>
          <a:p>
            <a:r>
              <a:rPr lang="en-US" dirty="0"/>
              <a:t>Electrocardiogram (ECG)</a:t>
            </a:r>
          </a:p>
        </p:txBody>
      </p:sp>
      <p:sp>
        <p:nvSpPr>
          <p:cNvPr id="10" name="Content Placeholder 9">
            <a:extLst>
              <a:ext uri="{FF2B5EF4-FFF2-40B4-BE49-F238E27FC236}">
                <a16:creationId xmlns:a16="http://schemas.microsoft.com/office/drawing/2014/main" id="{67D591A1-421B-6052-B8F5-7DF4434D17ED}"/>
              </a:ext>
            </a:extLst>
          </p:cNvPr>
          <p:cNvSpPr>
            <a:spLocks noGrp="1"/>
          </p:cNvSpPr>
          <p:nvPr>
            <p:ph idx="10"/>
          </p:nvPr>
        </p:nvSpPr>
        <p:spPr>
          <a:xfrm>
            <a:off x="306489" y="971549"/>
            <a:ext cx="6418196" cy="2427325"/>
          </a:xfrm>
        </p:spPr>
        <p:txBody>
          <a:bodyPr/>
          <a:lstStyle/>
          <a:p>
            <a:pPr marL="342900" lvl="1" indent="-342900" algn="just">
              <a:spcBef>
                <a:spcPts val="0"/>
              </a:spcBef>
              <a:buFont typeface="System Font Regular"/>
              <a:buChar char="🫀"/>
              <a:defRPr/>
            </a:pPr>
            <a:r>
              <a:rPr lang="en-US" sz="1400" dirty="0">
                <a:solidFill>
                  <a:prstClr val="black"/>
                </a:solidFill>
                <a:latin typeface="Gill Sans MT"/>
              </a:rPr>
              <a:t>Electrocardiogram (ECG) signals are considered one of the most important attributes for continuously monitoring human health.</a:t>
            </a:r>
          </a:p>
          <a:p>
            <a:pPr marL="342900" lvl="1" indent="-342900" algn="just">
              <a:spcBef>
                <a:spcPts val="0"/>
              </a:spcBef>
              <a:buFont typeface="System Font Regular"/>
              <a:buChar char="🫀"/>
              <a:defRPr/>
            </a:pPr>
            <a:r>
              <a:rPr lang="en-US" sz="1400" dirty="0">
                <a:solidFill>
                  <a:prstClr val="black"/>
                </a:solidFill>
                <a:latin typeface="Gill Sans MT"/>
              </a:rPr>
              <a:t>The ECG signals consist of five main peaks, which are the P, Q, R, S, and T.</a:t>
            </a:r>
          </a:p>
          <a:p>
            <a:pPr marL="342900" lvl="1" indent="-342900" algn="just">
              <a:spcBef>
                <a:spcPts val="0"/>
              </a:spcBef>
              <a:buFont typeface="System Font Regular"/>
              <a:buChar char="🫀"/>
              <a:defRPr/>
            </a:pPr>
            <a:r>
              <a:rPr lang="en-US" sz="1400" dirty="0">
                <a:solidFill>
                  <a:prstClr val="black"/>
                </a:solidFill>
                <a:latin typeface="Gill Sans MT"/>
              </a:rPr>
              <a:t>The ECG technology depends on the electrical impulses of the heart.</a:t>
            </a:r>
          </a:p>
          <a:p>
            <a:pPr marL="342900" lvl="1" indent="-342900" algn="just">
              <a:spcBef>
                <a:spcPts val="0"/>
              </a:spcBef>
              <a:buFont typeface="System Font Regular"/>
              <a:buChar char="🫀"/>
              <a:defRPr/>
            </a:pPr>
            <a:endParaRPr lang="en-US" sz="1400" dirty="0">
              <a:solidFill>
                <a:prstClr val="black"/>
              </a:solidFill>
              <a:latin typeface="Gill Sans MT"/>
            </a:endParaRPr>
          </a:p>
        </p:txBody>
      </p:sp>
      <p:sp>
        <p:nvSpPr>
          <p:cNvPr id="7" name="Freeform 9">
            <a:extLst>
              <a:ext uri="{FF2B5EF4-FFF2-40B4-BE49-F238E27FC236}">
                <a16:creationId xmlns:a16="http://schemas.microsoft.com/office/drawing/2014/main" id="{17A45A8A-4D0F-F905-117D-30259C6135BF}"/>
              </a:ext>
            </a:extLst>
          </p:cNvPr>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4" name="Picture 3">
            <a:extLst>
              <a:ext uri="{FF2B5EF4-FFF2-40B4-BE49-F238E27FC236}">
                <a16:creationId xmlns:a16="http://schemas.microsoft.com/office/drawing/2014/main" id="{EA971050-9C24-3FCD-A739-360B70941890}"/>
              </a:ext>
            </a:extLst>
          </p:cNvPr>
          <p:cNvPicPr>
            <a:picLocks noChangeAspect="1"/>
          </p:cNvPicPr>
          <p:nvPr/>
        </p:nvPicPr>
        <p:blipFill rotWithShape="1">
          <a:blip r:embed="rId3">
            <a:extLst>
              <a:ext uri="{28A0092B-C50C-407E-A947-70E740481C1C}">
                <a14:useLocalDpi xmlns:a14="http://schemas.microsoft.com/office/drawing/2010/main" val="0"/>
              </a:ext>
            </a:extLst>
          </a:blip>
          <a:srcRect t="7205" b="6337"/>
          <a:stretch/>
        </p:blipFill>
        <p:spPr>
          <a:xfrm>
            <a:off x="533400" y="2876550"/>
            <a:ext cx="3177862" cy="1828800"/>
          </a:xfrm>
          <a:prstGeom prst="rect">
            <a:avLst/>
          </a:prstGeom>
          <a:ln w="9525" cap="sq">
            <a:solidFill>
              <a:schemeClr val="tx2">
                <a:lumMod val="60000"/>
                <a:lumOff val="40000"/>
              </a:schemeClr>
            </a:solidFill>
            <a:miter lim="800000"/>
          </a:ln>
          <a:effectLst/>
        </p:spPr>
      </p:pic>
      <p:pic>
        <p:nvPicPr>
          <p:cNvPr id="9" name="Picture 8">
            <a:extLst>
              <a:ext uri="{FF2B5EF4-FFF2-40B4-BE49-F238E27FC236}">
                <a16:creationId xmlns:a16="http://schemas.microsoft.com/office/drawing/2014/main" id="{A6AE2D06-0E4E-5BA9-AA19-98F4DB915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511" y="2038350"/>
            <a:ext cx="5080000" cy="2667000"/>
          </a:xfrm>
          <a:prstGeom prst="rect">
            <a:avLst/>
          </a:prstGeom>
        </p:spPr>
      </p:pic>
    </p:spTree>
    <p:extLst>
      <p:ext uri="{BB962C8B-B14F-4D97-AF65-F5344CB8AC3E}">
        <p14:creationId xmlns:p14="http://schemas.microsoft.com/office/powerpoint/2010/main" val="346753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4C25C-68AA-44A3-895F-5433AF3BE26A}"/>
              </a:ext>
            </a:extLst>
          </p:cNvPr>
          <p:cNvSpPr>
            <a:spLocks noGrp="1"/>
          </p:cNvSpPr>
          <p:nvPr>
            <p:ph type="title"/>
          </p:nvPr>
        </p:nvSpPr>
        <p:spPr/>
        <p:txBody>
          <a:bodyPr/>
          <a:lstStyle/>
          <a:p>
            <a:r>
              <a:rPr lang="en-US" dirty="0"/>
              <a:t>Phonocardiogram (PCG) Heart Sounds</a:t>
            </a:r>
          </a:p>
        </p:txBody>
      </p:sp>
      <p:sp>
        <p:nvSpPr>
          <p:cNvPr id="10" name="Content Placeholder 9">
            <a:extLst>
              <a:ext uri="{FF2B5EF4-FFF2-40B4-BE49-F238E27FC236}">
                <a16:creationId xmlns:a16="http://schemas.microsoft.com/office/drawing/2014/main" id="{7241A5D6-05AB-0F36-612C-FC6E07C0CD82}"/>
              </a:ext>
            </a:extLst>
          </p:cNvPr>
          <p:cNvSpPr>
            <a:spLocks noGrp="1"/>
          </p:cNvSpPr>
          <p:nvPr>
            <p:ph idx="10"/>
          </p:nvPr>
        </p:nvSpPr>
        <p:spPr>
          <a:xfrm>
            <a:off x="306489" y="971549"/>
            <a:ext cx="6418196" cy="2427325"/>
          </a:xfrm>
        </p:spPr>
        <p:txBody>
          <a:bodyPr/>
          <a:lstStyle/>
          <a:p>
            <a:pPr marL="342900" lvl="1" indent="-342900" algn="just">
              <a:spcBef>
                <a:spcPts val="0"/>
              </a:spcBef>
              <a:buFont typeface="System Font Regular"/>
              <a:buChar char="🫀"/>
              <a:defRPr/>
            </a:pPr>
            <a:r>
              <a:rPr lang="en-US" sz="1400" dirty="0">
                <a:solidFill>
                  <a:prstClr val="black"/>
                </a:solidFill>
                <a:latin typeface="Gill Sans MT"/>
              </a:rPr>
              <a:t>A phonocardiogram (or PCG) is a plot of high-fidelity recording of the sounds and murmurs made by the heart with the help of the machine called the phonocardiograph; thus, phonocardiography is the recording of all the sounds made by the heart during a cardiac cycle. </a:t>
            </a:r>
          </a:p>
          <a:p>
            <a:pPr marL="342900" lvl="1" indent="-342900" algn="just">
              <a:spcBef>
                <a:spcPts val="0"/>
              </a:spcBef>
              <a:buFont typeface="System Font Regular"/>
              <a:buChar char="🫀"/>
              <a:defRPr/>
            </a:pPr>
            <a:r>
              <a:rPr lang="en-US" sz="1400" dirty="0">
                <a:solidFill>
                  <a:prstClr val="black"/>
                </a:solidFill>
                <a:latin typeface="Gill Sans MT"/>
              </a:rPr>
              <a:t>Two sounds are normally produced as blood flows through the heart valves during each cardiac cycle.</a:t>
            </a:r>
          </a:p>
          <a:p>
            <a:pPr marL="342900" lvl="1" indent="-342900" algn="just">
              <a:spcBef>
                <a:spcPts val="0"/>
              </a:spcBef>
              <a:buFont typeface="System Font Regular"/>
              <a:buChar char="🫀"/>
              <a:defRPr/>
            </a:pPr>
            <a:r>
              <a:rPr lang="en-US" sz="1400" dirty="0">
                <a:solidFill>
                  <a:prstClr val="black"/>
                </a:solidFill>
                <a:latin typeface="Gill Sans MT"/>
              </a:rPr>
              <a:t>The first heart sound S1, is a low, slightly prolonged “</a:t>
            </a:r>
            <a:r>
              <a:rPr lang="en-US" sz="1400" dirty="0" err="1">
                <a:solidFill>
                  <a:prstClr val="black"/>
                </a:solidFill>
                <a:latin typeface="Gill Sans MT"/>
              </a:rPr>
              <a:t>lub</a:t>
            </a:r>
            <a:r>
              <a:rPr lang="en-US" sz="1400" dirty="0">
                <a:solidFill>
                  <a:prstClr val="black"/>
                </a:solidFill>
                <a:latin typeface="Gill Sans MT"/>
              </a:rPr>
              <a:t>”, The second sound S2 is a shorter, high-pitched “dup”.</a:t>
            </a:r>
          </a:p>
        </p:txBody>
      </p:sp>
      <p:pic>
        <p:nvPicPr>
          <p:cNvPr id="5" name="Picture 4">
            <a:extLst>
              <a:ext uri="{FF2B5EF4-FFF2-40B4-BE49-F238E27FC236}">
                <a16:creationId xmlns:a16="http://schemas.microsoft.com/office/drawing/2014/main" id="{080F2D68-A0E1-4D3B-B202-A65671B57272}"/>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79985" y="2863338"/>
            <a:ext cx="4657309" cy="2090197"/>
          </a:xfrm>
          <a:prstGeom prst="rect">
            <a:avLst/>
          </a:prstGeom>
          <a:ln w="9525" cap="sq">
            <a:solidFill>
              <a:schemeClr val="tx2">
                <a:lumMod val="60000"/>
                <a:lumOff val="40000"/>
              </a:schemeClr>
            </a:solidFill>
            <a:miter lim="800000"/>
          </a:ln>
          <a:effectLst/>
        </p:spPr>
      </p:pic>
      <p:sp>
        <p:nvSpPr>
          <p:cNvPr id="7"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5" name="Picture 14" descr="A human heart with veins&#10;&#10;Description automatically generated">
            <a:extLst>
              <a:ext uri="{FF2B5EF4-FFF2-40B4-BE49-F238E27FC236}">
                <a16:creationId xmlns:a16="http://schemas.microsoft.com/office/drawing/2014/main" id="{C486A03C-2A2B-A862-C3D0-CF93264A2A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287" y="2716174"/>
            <a:ext cx="3051313" cy="2288485"/>
          </a:xfrm>
          <a:prstGeom prst="rect">
            <a:avLst/>
          </a:prstGeom>
        </p:spPr>
      </p:pic>
    </p:spTree>
    <p:extLst>
      <p:ext uri="{BB962C8B-B14F-4D97-AF65-F5344CB8AC3E}">
        <p14:creationId xmlns:p14="http://schemas.microsoft.com/office/powerpoint/2010/main" val="80064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09C7-38C8-43E1-9874-F7D4EBA68F02}"/>
              </a:ext>
            </a:extLst>
          </p:cNvPr>
          <p:cNvSpPr>
            <a:spLocks noGrp="1"/>
          </p:cNvSpPr>
          <p:nvPr>
            <p:ph type="title"/>
          </p:nvPr>
        </p:nvSpPr>
        <p:spPr/>
        <p:txBody>
          <a:bodyPr/>
          <a:lstStyle/>
          <a:p>
            <a:r>
              <a:rPr lang="en-US" dirty="0"/>
              <a:t>Methodology First </a:t>
            </a:r>
            <a:r>
              <a:rPr lang="en-US" dirty="0">
                <a:effectLst>
                  <a:outerShdw blurRad="38100" dist="38100" dir="2700000" algn="tl">
                    <a:srgbClr val="000000">
                      <a:alpha val="43137"/>
                    </a:srgbClr>
                  </a:outerShdw>
                </a:effectLst>
              </a:rPr>
              <a:t>System</a:t>
            </a:r>
            <a:r>
              <a:rPr lang="en-US" dirty="0">
                <a:effectLst>
                  <a:outerShdw blurRad="38100" dist="38100" dir="2700000" algn="tl" rotWithShape="0">
                    <a:srgbClr val="000000">
                      <a:alpha val="43137"/>
                    </a:srgbClr>
                  </a:outerShdw>
                </a:effectLst>
              </a:rPr>
              <a:t> – ECG/PCG</a:t>
            </a:r>
            <a:endParaRPr lang="en-US" dirty="0"/>
          </a:p>
        </p:txBody>
      </p:sp>
      <p:sp>
        <p:nvSpPr>
          <p:cNvPr id="4" name="Freeform 9"/>
          <p:cNvSpPr>
            <a:spLocks/>
          </p:cNvSpPr>
          <p:nvPr/>
        </p:nvSpPr>
        <p:spPr bwMode="auto">
          <a:xfrm>
            <a:off x="8610600" y="285750"/>
            <a:ext cx="381000" cy="304800"/>
          </a:xfrm>
          <a:custGeom>
            <a:avLst/>
            <a:gdLst>
              <a:gd name="T0" fmla="*/ 0 w 2871"/>
              <a:gd name="T1" fmla="*/ 425 h 819"/>
              <a:gd name="T2" fmla="*/ 101 w 2871"/>
              <a:gd name="T3" fmla="*/ 425 h 819"/>
              <a:gd name="T4" fmla="*/ 113 w 2871"/>
              <a:gd name="T5" fmla="*/ 423 h 819"/>
              <a:gd name="T6" fmla="*/ 127 w 2871"/>
              <a:gd name="T7" fmla="*/ 399 h 819"/>
              <a:gd name="T8" fmla="*/ 147 w 2871"/>
              <a:gd name="T9" fmla="*/ 423 h 819"/>
              <a:gd name="T10" fmla="*/ 168 w 2871"/>
              <a:gd name="T11" fmla="*/ 461 h 819"/>
              <a:gd name="T12" fmla="*/ 191 w 2871"/>
              <a:gd name="T13" fmla="*/ 353 h 819"/>
              <a:gd name="T14" fmla="*/ 217 w 2871"/>
              <a:gd name="T15" fmla="*/ 445 h 819"/>
              <a:gd name="T16" fmla="*/ 240 w 2871"/>
              <a:gd name="T17" fmla="*/ 425 h 819"/>
              <a:gd name="T18" fmla="*/ 714 w 2871"/>
              <a:gd name="T19" fmla="*/ 425 h 819"/>
              <a:gd name="T20" fmla="*/ 721 w 2871"/>
              <a:gd name="T21" fmla="*/ 433 h 819"/>
              <a:gd name="T22" fmla="*/ 734 w 2871"/>
              <a:gd name="T23" fmla="*/ 454 h 819"/>
              <a:gd name="T24" fmla="*/ 761 w 2871"/>
              <a:gd name="T25" fmla="*/ 423 h 819"/>
              <a:gd name="T26" fmla="*/ 788 w 2871"/>
              <a:gd name="T27" fmla="*/ 320 h 819"/>
              <a:gd name="T28" fmla="*/ 818 w 2871"/>
              <a:gd name="T29" fmla="*/ 513 h 819"/>
              <a:gd name="T30" fmla="*/ 843 w 2871"/>
              <a:gd name="T31" fmla="*/ 383 h 819"/>
              <a:gd name="T32" fmla="*/ 866 w 2871"/>
              <a:gd name="T33" fmla="*/ 425 h 819"/>
              <a:gd name="T34" fmla="*/ 1370 w 2871"/>
              <a:gd name="T35" fmla="*/ 425 h 819"/>
              <a:gd name="T36" fmla="*/ 1380 w 2871"/>
              <a:gd name="T37" fmla="*/ 412 h 819"/>
              <a:gd name="T38" fmla="*/ 1402 w 2871"/>
              <a:gd name="T39" fmla="*/ 379 h 819"/>
              <a:gd name="T40" fmla="*/ 1445 w 2871"/>
              <a:gd name="T41" fmla="*/ 429 h 819"/>
              <a:gd name="T42" fmla="*/ 1491 w 2871"/>
              <a:gd name="T43" fmla="*/ 667 h 819"/>
              <a:gd name="T44" fmla="*/ 1535 w 2871"/>
              <a:gd name="T45" fmla="*/ 210 h 819"/>
              <a:gd name="T46" fmla="*/ 1577 w 2871"/>
              <a:gd name="T47" fmla="*/ 492 h 819"/>
              <a:gd name="T48" fmla="*/ 1614 w 2871"/>
              <a:gd name="T49" fmla="*/ 425 h 819"/>
              <a:gd name="T50" fmla="*/ 2222 w 2871"/>
              <a:gd name="T51" fmla="*/ 425 h 819"/>
              <a:gd name="T52" fmla="*/ 2232 w 2871"/>
              <a:gd name="T53" fmla="*/ 414 h 819"/>
              <a:gd name="T54" fmla="*/ 2248 w 2871"/>
              <a:gd name="T55" fmla="*/ 355 h 819"/>
              <a:gd name="T56" fmla="*/ 2304 w 2871"/>
              <a:gd name="T57" fmla="*/ 397 h 819"/>
              <a:gd name="T58" fmla="*/ 2346 w 2871"/>
              <a:gd name="T59" fmla="*/ 1 h 819"/>
              <a:gd name="T60" fmla="*/ 2411 w 2871"/>
              <a:gd name="T61" fmla="*/ 819 h 819"/>
              <a:gd name="T62" fmla="*/ 2451 w 2871"/>
              <a:gd name="T63" fmla="*/ 415 h 819"/>
              <a:gd name="T64" fmla="*/ 2502 w 2871"/>
              <a:gd name="T65" fmla="*/ 482 h 819"/>
              <a:gd name="T66" fmla="*/ 2549 w 2871"/>
              <a:gd name="T67" fmla="*/ 299 h 819"/>
              <a:gd name="T68" fmla="*/ 2583 w 2871"/>
              <a:gd name="T69" fmla="*/ 394 h 819"/>
              <a:gd name="T70" fmla="*/ 2604 w 2871"/>
              <a:gd name="T71" fmla="*/ 415 h 819"/>
              <a:gd name="T72" fmla="*/ 2871 w 2871"/>
              <a:gd name="T73" fmla="*/ 415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71" h="819">
                <a:moveTo>
                  <a:pt x="0" y="425"/>
                </a:moveTo>
                <a:cubicBezTo>
                  <a:pt x="101" y="425"/>
                  <a:pt x="101" y="425"/>
                  <a:pt x="101" y="425"/>
                </a:cubicBezTo>
                <a:cubicBezTo>
                  <a:pt x="106" y="425"/>
                  <a:pt x="110" y="425"/>
                  <a:pt x="113" y="423"/>
                </a:cubicBezTo>
                <a:cubicBezTo>
                  <a:pt x="117" y="420"/>
                  <a:pt x="120" y="397"/>
                  <a:pt x="127" y="399"/>
                </a:cubicBezTo>
                <a:cubicBezTo>
                  <a:pt x="132" y="401"/>
                  <a:pt x="128" y="424"/>
                  <a:pt x="147" y="423"/>
                </a:cubicBezTo>
                <a:cubicBezTo>
                  <a:pt x="162" y="422"/>
                  <a:pt x="158" y="461"/>
                  <a:pt x="168" y="461"/>
                </a:cubicBezTo>
                <a:cubicBezTo>
                  <a:pt x="178" y="462"/>
                  <a:pt x="182" y="354"/>
                  <a:pt x="191" y="353"/>
                </a:cubicBezTo>
                <a:cubicBezTo>
                  <a:pt x="201" y="352"/>
                  <a:pt x="210" y="444"/>
                  <a:pt x="217" y="445"/>
                </a:cubicBezTo>
                <a:cubicBezTo>
                  <a:pt x="225" y="446"/>
                  <a:pt x="233" y="425"/>
                  <a:pt x="240" y="425"/>
                </a:cubicBezTo>
                <a:cubicBezTo>
                  <a:pt x="246" y="425"/>
                  <a:pt x="714" y="425"/>
                  <a:pt x="714" y="425"/>
                </a:cubicBezTo>
                <a:cubicBezTo>
                  <a:pt x="719" y="425"/>
                  <a:pt x="720" y="430"/>
                  <a:pt x="721" y="433"/>
                </a:cubicBezTo>
                <a:cubicBezTo>
                  <a:pt x="722" y="437"/>
                  <a:pt x="727" y="456"/>
                  <a:pt x="734" y="454"/>
                </a:cubicBezTo>
                <a:cubicBezTo>
                  <a:pt x="741" y="452"/>
                  <a:pt x="746" y="410"/>
                  <a:pt x="761" y="423"/>
                </a:cubicBezTo>
                <a:cubicBezTo>
                  <a:pt x="775" y="436"/>
                  <a:pt x="777" y="320"/>
                  <a:pt x="788" y="320"/>
                </a:cubicBezTo>
                <a:cubicBezTo>
                  <a:pt x="798" y="320"/>
                  <a:pt x="809" y="514"/>
                  <a:pt x="818" y="513"/>
                </a:cubicBezTo>
                <a:cubicBezTo>
                  <a:pt x="828" y="512"/>
                  <a:pt x="835" y="382"/>
                  <a:pt x="843" y="383"/>
                </a:cubicBezTo>
                <a:cubicBezTo>
                  <a:pt x="851" y="385"/>
                  <a:pt x="860" y="425"/>
                  <a:pt x="866" y="425"/>
                </a:cubicBezTo>
                <a:cubicBezTo>
                  <a:pt x="873" y="425"/>
                  <a:pt x="1370" y="425"/>
                  <a:pt x="1370" y="425"/>
                </a:cubicBezTo>
                <a:cubicBezTo>
                  <a:pt x="1377" y="425"/>
                  <a:pt x="1379" y="418"/>
                  <a:pt x="1380" y="412"/>
                </a:cubicBezTo>
                <a:cubicBezTo>
                  <a:pt x="1382" y="407"/>
                  <a:pt x="1391" y="376"/>
                  <a:pt x="1402" y="379"/>
                </a:cubicBezTo>
                <a:cubicBezTo>
                  <a:pt x="1412" y="382"/>
                  <a:pt x="1421" y="450"/>
                  <a:pt x="1445" y="429"/>
                </a:cubicBezTo>
                <a:cubicBezTo>
                  <a:pt x="1468" y="408"/>
                  <a:pt x="1474" y="668"/>
                  <a:pt x="1491" y="667"/>
                </a:cubicBezTo>
                <a:cubicBezTo>
                  <a:pt x="1507" y="667"/>
                  <a:pt x="1520" y="208"/>
                  <a:pt x="1535" y="210"/>
                </a:cubicBezTo>
                <a:cubicBezTo>
                  <a:pt x="1551" y="212"/>
                  <a:pt x="1564" y="494"/>
                  <a:pt x="1577" y="492"/>
                </a:cubicBezTo>
                <a:cubicBezTo>
                  <a:pt x="1589" y="490"/>
                  <a:pt x="1604" y="425"/>
                  <a:pt x="1614" y="425"/>
                </a:cubicBezTo>
                <a:cubicBezTo>
                  <a:pt x="1625" y="425"/>
                  <a:pt x="2095" y="425"/>
                  <a:pt x="2222" y="425"/>
                </a:cubicBezTo>
                <a:cubicBezTo>
                  <a:pt x="2228" y="424"/>
                  <a:pt x="2230" y="420"/>
                  <a:pt x="2232" y="414"/>
                </a:cubicBezTo>
                <a:cubicBezTo>
                  <a:pt x="2234" y="407"/>
                  <a:pt x="2236" y="358"/>
                  <a:pt x="2248" y="355"/>
                </a:cubicBezTo>
                <a:cubicBezTo>
                  <a:pt x="2260" y="353"/>
                  <a:pt x="2287" y="456"/>
                  <a:pt x="2304" y="397"/>
                </a:cubicBezTo>
                <a:cubicBezTo>
                  <a:pt x="2320" y="338"/>
                  <a:pt x="2326" y="0"/>
                  <a:pt x="2346" y="1"/>
                </a:cubicBezTo>
                <a:cubicBezTo>
                  <a:pt x="2366" y="3"/>
                  <a:pt x="2393" y="819"/>
                  <a:pt x="2411" y="819"/>
                </a:cubicBezTo>
                <a:cubicBezTo>
                  <a:pt x="2430" y="819"/>
                  <a:pt x="2436" y="471"/>
                  <a:pt x="2451" y="415"/>
                </a:cubicBezTo>
                <a:cubicBezTo>
                  <a:pt x="2466" y="359"/>
                  <a:pt x="2485" y="502"/>
                  <a:pt x="2502" y="482"/>
                </a:cubicBezTo>
                <a:cubicBezTo>
                  <a:pt x="2518" y="463"/>
                  <a:pt x="2536" y="314"/>
                  <a:pt x="2549" y="299"/>
                </a:cubicBezTo>
                <a:cubicBezTo>
                  <a:pt x="2563" y="284"/>
                  <a:pt x="2577" y="383"/>
                  <a:pt x="2583" y="394"/>
                </a:cubicBezTo>
                <a:cubicBezTo>
                  <a:pt x="2588" y="406"/>
                  <a:pt x="2594" y="414"/>
                  <a:pt x="2604" y="415"/>
                </a:cubicBezTo>
                <a:cubicBezTo>
                  <a:pt x="2871" y="415"/>
                  <a:pt x="2871" y="415"/>
                  <a:pt x="2871" y="415"/>
                </a:cubicBezTo>
              </a:path>
            </a:pathLst>
          </a:custGeom>
          <a:ln/>
          <a:extLst>
            <a:ext uri="{909E8E84-426E-40DD-AFC4-6F175D3DCCD1}">
              <a14:hiddenFill xmlns:a14="http://schemas.microsoft.com/office/drawing/2010/main">
                <a:solidFill>
                  <a:srgbClr val="FFFFFF"/>
                </a:solidFill>
              </a14:hiddenFill>
            </a:ext>
          </a:extLst>
        </p:spPr>
        <p:style>
          <a:lnRef idx="1">
            <a:schemeClr val="accent5"/>
          </a:lnRef>
          <a:fillRef idx="0">
            <a:schemeClr val="accent5"/>
          </a:fillRef>
          <a:effectRef idx="0">
            <a:schemeClr val="accent5"/>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3" name="Elbow Connector 12">
            <a:extLst>
              <a:ext uri="{FF2B5EF4-FFF2-40B4-BE49-F238E27FC236}">
                <a16:creationId xmlns:a16="http://schemas.microsoft.com/office/drawing/2014/main" id="{62D00410-8B78-379C-CE0D-E308D7557DF2}"/>
              </a:ext>
            </a:extLst>
          </p:cNvPr>
          <p:cNvCxnSpPr>
            <a:cxnSpLocks/>
          </p:cNvCxnSpPr>
          <p:nvPr/>
        </p:nvCxnSpPr>
        <p:spPr>
          <a:xfrm flipV="1">
            <a:off x="6170539" y="4400550"/>
            <a:ext cx="1220861" cy="228600"/>
          </a:xfrm>
          <a:prstGeom prst="bentConnector3">
            <a:avLst>
              <a:gd name="adj1" fmla="val 50000"/>
            </a:avLst>
          </a:prstGeom>
          <a:ln>
            <a:solidFill>
              <a:srgbClr val="4BACC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59472EC-88C1-565E-6C2D-752CF2F2E23E}"/>
              </a:ext>
            </a:extLst>
          </p:cNvPr>
          <p:cNvCxnSpPr>
            <a:cxnSpLocks/>
          </p:cNvCxnSpPr>
          <p:nvPr/>
        </p:nvCxnSpPr>
        <p:spPr>
          <a:xfrm>
            <a:off x="6172200" y="4629150"/>
            <a:ext cx="1183640" cy="228600"/>
          </a:xfrm>
          <a:prstGeom prst="bentConnector3">
            <a:avLst>
              <a:gd name="adj1" fmla="val 51486"/>
            </a:avLst>
          </a:prstGeom>
          <a:ln>
            <a:solidFill>
              <a:srgbClr val="4BACC6"/>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Diagram 5">
            <a:extLst>
              <a:ext uri="{FF2B5EF4-FFF2-40B4-BE49-F238E27FC236}">
                <a16:creationId xmlns:a16="http://schemas.microsoft.com/office/drawing/2014/main" id="{69FA051D-E1EA-9BEA-87F4-B8FC353A4A83}"/>
              </a:ext>
            </a:extLst>
          </p:cNvPr>
          <p:cNvGraphicFramePr/>
          <p:nvPr>
            <p:extLst>
              <p:ext uri="{D42A27DB-BD31-4B8C-83A1-F6EECF244321}">
                <p14:modId xmlns:p14="http://schemas.microsoft.com/office/powerpoint/2010/main" val="2928082420"/>
              </p:ext>
            </p:extLst>
          </p:nvPr>
        </p:nvGraphicFramePr>
        <p:xfrm>
          <a:off x="152400" y="92129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TextBox 29">
            <a:extLst>
              <a:ext uri="{FF2B5EF4-FFF2-40B4-BE49-F238E27FC236}">
                <a16:creationId xmlns:a16="http://schemas.microsoft.com/office/drawing/2014/main" id="{689CE628-0A4B-2AB6-721E-870786FE9F8C}"/>
              </a:ext>
            </a:extLst>
          </p:cNvPr>
          <p:cNvSpPr txBox="1"/>
          <p:nvPr/>
        </p:nvSpPr>
        <p:spPr>
          <a:xfrm>
            <a:off x="7487920" y="4215884"/>
            <a:ext cx="990600" cy="369332"/>
          </a:xfrm>
          <a:prstGeom prst="rect">
            <a:avLst/>
          </a:prstGeom>
          <a:noFill/>
        </p:spPr>
        <p:txBody>
          <a:bodyPr wrap="square" rtlCol="0">
            <a:spAutoFit/>
          </a:bodyPr>
          <a:lstStyle/>
          <a:p>
            <a:r>
              <a:rPr lang="en-SA" dirty="0"/>
              <a:t>Normal</a:t>
            </a:r>
          </a:p>
        </p:txBody>
      </p:sp>
      <p:sp>
        <p:nvSpPr>
          <p:cNvPr id="31" name="TextBox 30">
            <a:extLst>
              <a:ext uri="{FF2B5EF4-FFF2-40B4-BE49-F238E27FC236}">
                <a16:creationId xmlns:a16="http://schemas.microsoft.com/office/drawing/2014/main" id="{2072A2E0-1A59-3B4D-FC30-B7067E7B0199}"/>
              </a:ext>
            </a:extLst>
          </p:cNvPr>
          <p:cNvSpPr txBox="1"/>
          <p:nvPr/>
        </p:nvSpPr>
        <p:spPr>
          <a:xfrm>
            <a:off x="7355840" y="4622557"/>
            <a:ext cx="1254760" cy="369332"/>
          </a:xfrm>
          <a:prstGeom prst="rect">
            <a:avLst/>
          </a:prstGeom>
          <a:noFill/>
        </p:spPr>
        <p:txBody>
          <a:bodyPr wrap="square" rtlCol="0">
            <a:spAutoFit/>
          </a:bodyPr>
          <a:lstStyle/>
          <a:p>
            <a:r>
              <a:rPr lang="en-SA" dirty="0"/>
              <a:t>Abnormal </a:t>
            </a:r>
          </a:p>
        </p:txBody>
      </p:sp>
    </p:spTree>
    <p:extLst>
      <p:ext uri="{BB962C8B-B14F-4D97-AF65-F5344CB8AC3E}">
        <p14:creationId xmlns:p14="http://schemas.microsoft.com/office/powerpoint/2010/main" val="307858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17665</TotalTime>
  <Words>1657</Words>
  <Application>Microsoft Macintosh PowerPoint</Application>
  <PresentationFormat>On-screen Show (16:9)</PresentationFormat>
  <Paragraphs>259</Paragraphs>
  <Slides>25</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Cambria Math</vt:lpstr>
      <vt:lpstr>Century Schoolbook</vt:lpstr>
      <vt:lpstr>Colonna MT</vt:lpstr>
      <vt:lpstr>False 3D</vt:lpstr>
      <vt:lpstr>Gill Sans MT</vt:lpstr>
      <vt:lpstr>System Font Regular</vt:lpstr>
      <vt:lpstr>Wingdings</vt:lpstr>
      <vt:lpstr>Office Theme</vt:lpstr>
      <vt:lpstr>Custom Design</vt:lpstr>
      <vt:lpstr>PowerPoint Presentation</vt:lpstr>
      <vt:lpstr>PowerPoint Presentation</vt:lpstr>
      <vt:lpstr>Introduction </vt:lpstr>
      <vt:lpstr>Motiviation </vt:lpstr>
      <vt:lpstr>Problem Definition</vt:lpstr>
      <vt:lpstr>Objectives</vt:lpstr>
      <vt:lpstr>Electrocardiogram (ECG)</vt:lpstr>
      <vt:lpstr>Phonocardiogram (PCG) Heart Sounds</vt:lpstr>
      <vt:lpstr>Methodology First System – ECG/PCG</vt:lpstr>
      <vt:lpstr>Data Acquisition (ECG and PCG)</vt:lpstr>
      <vt:lpstr>Data Acquisition </vt:lpstr>
      <vt:lpstr>Pre-processing of ECG Signals </vt:lpstr>
      <vt:lpstr>Pre-processing of PCG Signals </vt:lpstr>
      <vt:lpstr>Segmentation of ECG and PCG </vt:lpstr>
      <vt:lpstr>Feature Extraction using TCN</vt:lpstr>
      <vt:lpstr>Classification</vt:lpstr>
      <vt:lpstr>Classification (Naïve Bayes)</vt:lpstr>
      <vt:lpstr>Classification (KNN)</vt:lpstr>
      <vt:lpstr>Classification (KNN)</vt:lpstr>
      <vt:lpstr>Classification(SVM)</vt:lpstr>
      <vt:lpstr>Classification (SVM)</vt:lpstr>
      <vt:lpstr>Experiments and Result </vt:lpstr>
      <vt:lpstr>Tools and Technologies</vt:lpstr>
      <vt:lpstr>Gant Chart</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Abdallah Fouad</cp:lastModifiedBy>
  <cp:revision>707</cp:revision>
  <dcterms:created xsi:type="dcterms:W3CDTF">2014-04-01T16:27:38Z</dcterms:created>
  <dcterms:modified xsi:type="dcterms:W3CDTF">2024-06-13T14:59:27Z</dcterms:modified>
</cp:coreProperties>
</file>